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08" r:id="rId2"/>
    <p:sldId id="378" r:id="rId3"/>
    <p:sldId id="364" r:id="rId4"/>
    <p:sldId id="257" r:id="rId5"/>
    <p:sldId id="379" r:id="rId6"/>
    <p:sldId id="380" r:id="rId7"/>
    <p:sldId id="381" r:id="rId8"/>
    <p:sldId id="377" r:id="rId9"/>
    <p:sldId id="383" r:id="rId10"/>
    <p:sldId id="368" r:id="rId11"/>
    <p:sldId id="382" r:id="rId12"/>
    <p:sldId id="346" r:id="rId13"/>
    <p:sldId id="290" r:id="rId14"/>
    <p:sldId id="321" r:id="rId15"/>
    <p:sldId id="316" r:id="rId16"/>
    <p:sldId id="370" r:id="rId17"/>
    <p:sldId id="384" r:id="rId18"/>
    <p:sldId id="371" r:id="rId19"/>
    <p:sldId id="374" r:id="rId20"/>
    <p:sldId id="372" r:id="rId21"/>
    <p:sldId id="375" r:id="rId22"/>
    <p:sldId id="388" r:id="rId23"/>
    <p:sldId id="376" r:id="rId24"/>
    <p:sldId id="387" r:id="rId25"/>
    <p:sldId id="3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74ED"/>
    <a:srgbClr val="8DCDCD"/>
    <a:srgbClr val="72B0E8"/>
    <a:srgbClr val="C77BDF"/>
    <a:srgbClr val="9595CF"/>
    <a:srgbClr val="8ADAD7"/>
    <a:srgbClr val="6672E4"/>
    <a:srgbClr val="B59EC4"/>
    <a:srgbClr val="82A1D8"/>
    <a:srgbClr val="84C8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44" autoAdjust="0"/>
  </p:normalViewPr>
  <p:slideViewPr>
    <p:cSldViewPr snapToGrid="0" showGuides="1">
      <p:cViewPr varScale="1">
        <p:scale>
          <a:sx n="80" d="100"/>
          <a:sy n="80" d="100"/>
        </p:scale>
        <p:origin x="355" y="48"/>
      </p:cViewPr>
      <p:guideLst>
        <p:guide orient="horz" pos="2064"/>
        <p:guide pos="3840"/>
        <p:guide pos="456"/>
        <p:guide pos="7200"/>
      </p:guideLst>
    </p:cSldViewPr>
  </p:slideViewPr>
  <p:notesTextViewPr>
    <p:cViewPr>
      <p:scale>
        <a:sx n="3" d="2"/>
        <a:sy n="3" d="2"/>
      </p:scale>
      <p:origin x="0" y="0"/>
    </p:cViewPr>
  </p:notesTextViewPr>
  <p:notesViewPr>
    <p:cSldViewPr snapToGrid="0" showGuides="1">
      <p:cViewPr varScale="1">
        <p:scale>
          <a:sx n="80" d="100"/>
          <a:sy n="80" d="100"/>
        </p:scale>
        <p:origin x="294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‹N›</a:t>
            </a:fld>
            <a:endParaRPr lang="en-US"/>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DF8F48A-6110-47DA-8521-A1D1FFD22FEF}" type="slidenum">
              <a:rPr lang="en-US" smtClean="0"/>
              <a:t>1</a:t>
            </a:fld>
            <a:endParaRPr lang="en-US"/>
          </a:p>
        </p:txBody>
      </p:sp>
    </p:spTree>
    <p:extLst>
      <p:ext uri="{BB962C8B-B14F-4D97-AF65-F5344CB8AC3E}">
        <p14:creationId xmlns:p14="http://schemas.microsoft.com/office/powerpoint/2010/main" val="10542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c9f5a1ea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c9f5a1ea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DF8F48A-6110-47DA-8521-A1D1FFD22FEF}" type="slidenum">
              <a:rPr lang="en-US" smtClean="0"/>
              <a:t>6</a:t>
            </a:fld>
            <a:endParaRPr lang="en-US"/>
          </a:p>
        </p:txBody>
      </p:sp>
    </p:spTree>
    <p:extLst>
      <p:ext uri="{BB962C8B-B14F-4D97-AF65-F5344CB8AC3E}">
        <p14:creationId xmlns:p14="http://schemas.microsoft.com/office/powerpoint/2010/main" val="3102505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 </a:t>
            </a:r>
            <a:endParaRPr lang="en-US" dirty="0"/>
          </a:p>
        </p:txBody>
      </p:sp>
      <p:sp>
        <p:nvSpPr>
          <p:cNvPr id="4" name="Slide Number Placeholder 3"/>
          <p:cNvSpPr>
            <a:spLocks noGrp="1"/>
          </p:cNvSpPr>
          <p:nvPr>
            <p:ph type="sldNum" sz="quarter" idx="10"/>
          </p:nvPr>
        </p:nvSpPr>
        <p:spPr/>
        <p:txBody>
          <a:bodyPr/>
          <a:lstStyle/>
          <a:p>
            <a:fld id="{6DF8F48A-6110-47DA-8521-A1D1FFD22FEF}" type="slidenum">
              <a:rPr lang="en-US" smtClean="0"/>
              <a:t>12</a:t>
            </a:fld>
            <a:endParaRPr lang="en-US"/>
          </a:p>
        </p:txBody>
      </p:sp>
    </p:spTree>
    <p:extLst>
      <p:ext uri="{BB962C8B-B14F-4D97-AF65-F5344CB8AC3E}">
        <p14:creationId xmlns:p14="http://schemas.microsoft.com/office/powerpoint/2010/main" val="1315506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DF8F48A-6110-47DA-8521-A1D1FFD22FEF}" type="slidenum">
              <a:rPr lang="en-US" smtClean="0"/>
              <a:t>13</a:t>
            </a:fld>
            <a:endParaRPr lang="en-US"/>
          </a:p>
        </p:txBody>
      </p:sp>
    </p:spTree>
    <p:extLst>
      <p:ext uri="{BB962C8B-B14F-4D97-AF65-F5344CB8AC3E}">
        <p14:creationId xmlns:p14="http://schemas.microsoft.com/office/powerpoint/2010/main" val="112853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c9f5a1ea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c9f5a1ea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700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7245F25D-6082-47DE-9B2C-675944DD1812}"/>
              </a:ext>
            </a:extLst>
          </p:cNvPr>
          <p:cNvSpPr>
            <a:spLocks noGrp="1"/>
          </p:cNvSpPr>
          <p:nvPr>
            <p:ph type="dt" sz="half" idx="10"/>
          </p:nvPr>
        </p:nvSpPr>
        <p:spPr/>
        <p:txBody>
          <a:bodyPr/>
          <a:lstStyle/>
          <a:p>
            <a:fld id="{9294036C-9E7C-4FFC-99FA-414B61E345DD}" type="datetimeFigureOut">
              <a:rPr lang="en-US" smtClean="0"/>
              <a:t>10/2/2023</a:t>
            </a:fld>
            <a:endParaRPr lang="en-US"/>
          </a:p>
        </p:txBody>
      </p:sp>
      <p:sp>
        <p:nvSpPr>
          <p:cNvPr id="5" name="Footer Placeholder 4">
            <a:extLst>
              <a:ext uri="{FF2B5EF4-FFF2-40B4-BE49-F238E27FC236}">
                <a16:creationId xmlns:a16="http://schemas.microsoft.com/office/drawing/2014/main" id="{5E24B0FF-3B25-4E5C-A0A7-4E1636362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1C24-32F4-4208-B651-CDCBFCD031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044BD-4FA0-432C-95D7-517D2DE8C4B6}"/>
              </a:ext>
            </a:extLst>
          </p:cNvPr>
          <p:cNvSpPr>
            <a:spLocks noGrp="1"/>
          </p:cNvSpPr>
          <p:nvPr>
            <p:ph type="dt" sz="half" idx="10"/>
          </p:nvPr>
        </p:nvSpPr>
        <p:spPr/>
        <p:txBody>
          <a:bodyPr/>
          <a:lstStyle/>
          <a:p>
            <a:fld id="{9294036C-9E7C-4FFC-99FA-414B61E345DD}" type="datetimeFigureOut">
              <a:rPr lang="en-US" smtClean="0"/>
              <a:t>10/2/2023</a:t>
            </a:fld>
            <a:endParaRPr lang="en-US"/>
          </a:p>
        </p:txBody>
      </p:sp>
      <p:sp>
        <p:nvSpPr>
          <p:cNvPr id="5" name="Footer Placeholder 4">
            <a:extLst>
              <a:ext uri="{FF2B5EF4-FFF2-40B4-BE49-F238E27FC236}">
                <a16:creationId xmlns:a16="http://schemas.microsoft.com/office/drawing/2014/main" id="{AD17F283-FE61-4C9A-9E39-74D429C58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92C56-63F3-4246-AAEE-2FBC89E80248}"/>
              </a:ext>
            </a:extLst>
          </p:cNvPr>
          <p:cNvSpPr>
            <a:spLocks noGrp="1"/>
          </p:cNvSpPr>
          <p:nvPr>
            <p:ph type="dt" sz="half" idx="10"/>
          </p:nvPr>
        </p:nvSpPr>
        <p:spPr/>
        <p:txBody>
          <a:bodyPr/>
          <a:lstStyle/>
          <a:p>
            <a:fld id="{9294036C-9E7C-4FFC-99FA-414B61E345DD}" type="datetimeFigureOut">
              <a:rPr lang="en-US" smtClean="0"/>
              <a:t>10/2/2023</a:t>
            </a:fld>
            <a:endParaRPr lang="en-US"/>
          </a:p>
        </p:txBody>
      </p:sp>
      <p:sp>
        <p:nvSpPr>
          <p:cNvPr id="5" name="Footer Placeholder 4">
            <a:extLst>
              <a:ext uri="{FF2B5EF4-FFF2-40B4-BE49-F238E27FC236}">
                <a16:creationId xmlns:a16="http://schemas.microsoft.com/office/drawing/2014/main" id="{35C10319-C816-40EC-B1D0-FD9748E41D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DCE2-978E-4923-B0E9-4C966B679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B0BD6-F012-4C6D-BDAD-9E90ED25A3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2F9E5-192C-4E88-9147-D263893B1842}"/>
              </a:ext>
            </a:extLst>
          </p:cNvPr>
          <p:cNvSpPr>
            <a:spLocks noGrp="1"/>
          </p:cNvSpPr>
          <p:nvPr>
            <p:ph type="dt" sz="half" idx="10"/>
          </p:nvPr>
        </p:nvSpPr>
        <p:spPr/>
        <p:txBody>
          <a:bodyPr/>
          <a:lstStyle/>
          <a:p>
            <a:fld id="{9294036C-9E7C-4FFC-99FA-414B61E345DD}" type="datetimeFigureOut">
              <a:rPr lang="en-US" smtClean="0"/>
              <a:t>10/2/2023</a:t>
            </a:fld>
            <a:endParaRPr lang="en-US"/>
          </a:p>
        </p:txBody>
      </p:sp>
      <p:sp>
        <p:nvSpPr>
          <p:cNvPr id="5" name="Footer Placeholder 4">
            <a:extLst>
              <a:ext uri="{FF2B5EF4-FFF2-40B4-BE49-F238E27FC236}">
                <a16:creationId xmlns:a16="http://schemas.microsoft.com/office/drawing/2014/main" id="{794A7138-3EAF-4C9D-903E-55D9BC040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F46640-E89E-47CE-984D-0C0ECF7CF529}"/>
              </a:ext>
            </a:extLst>
          </p:cNvPr>
          <p:cNvSpPr>
            <a:spLocks noGrp="1"/>
          </p:cNvSpPr>
          <p:nvPr>
            <p:ph type="dt" sz="half" idx="10"/>
          </p:nvPr>
        </p:nvSpPr>
        <p:spPr/>
        <p:txBody>
          <a:bodyPr/>
          <a:lstStyle/>
          <a:p>
            <a:fld id="{9294036C-9E7C-4FFC-99FA-414B61E345DD}" type="datetimeFigureOut">
              <a:rPr lang="en-US" smtClean="0"/>
              <a:t>10/2/2023</a:t>
            </a:fld>
            <a:endParaRPr lang="en-US"/>
          </a:p>
        </p:txBody>
      </p:sp>
      <p:sp>
        <p:nvSpPr>
          <p:cNvPr id="5" name="Footer Placeholder 4">
            <a:extLst>
              <a:ext uri="{FF2B5EF4-FFF2-40B4-BE49-F238E27FC236}">
                <a16:creationId xmlns:a16="http://schemas.microsoft.com/office/drawing/2014/main" id="{F4177A8F-F167-4C43-AEE7-450670801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A026-BFE6-4D2A-9ABF-C593B5666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C49B47-0C41-4DCC-9902-126916D9C448}"/>
              </a:ext>
            </a:extLst>
          </p:cNvPr>
          <p:cNvSpPr>
            <a:spLocks noGrp="1"/>
          </p:cNvSpPr>
          <p:nvPr>
            <p:ph type="dt" sz="half" idx="10"/>
          </p:nvPr>
        </p:nvSpPr>
        <p:spPr/>
        <p:txBody>
          <a:bodyPr/>
          <a:lstStyle/>
          <a:p>
            <a:fld id="{9294036C-9E7C-4FFC-99FA-414B61E345DD}" type="datetimeFigureOut">
              <a:rPr lang="en-US" smtClean="0"/>
              <a:t>10/2/2023</a:t>
            </a:fld>
            <a:endParaRPr lang="en-US"/>
          </a:p>
        </p:txBody>
      </p:sp>
      <p:sp>
        <p:nvSpPr>
          <p:cNvPr id="6" name="Footer Placeholder 5">
            <a:extLst>
              <a:ext uri="{FF2B5EF4-FFF2-40B4-BE49-F238E27FC236}">
                <a16:creationId xmlns:a16="http://schemas.microsoft.com/office/drawing/2014/main" id="{B7CD28B7-2F2D-4E80-A107-C1F266C63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8C038-E6A1-499D-9E24-FA5980421C81}"/>
              </a:ext>
            </a:extLst>
          </p:cNvPr>
          <p:cNvSpPr>
            <a:spLocks noGrp="1"/>
          </p:cNvSpPr>
          <p:nvPr>
            <p:ph type="dt" sz="half" idx="10"/>
          </p:nvPr>
        </p:nvSpPr>
        <p:spPr/>
        <p:txBody>
          <a:bodyPr/>
          <a:lstStyle/>
          <a:p>
            <a:fld id="{9294036C-9E7C-4FFC-99FA-414B61E345DD}" type="datetimeFigureOut">
              <a:rPr lang="en-US" smtClean="0"/>
              <a:t>10/2/2023</a:t>
            </a:fld>
            <a:endParaRPr lang="en-US"/>
          </a:p>
        </p:txBody>
      </p:sp>
      <p:sp>
        <p:nvSpPr>
          <p:cNvPr id="8" name="Footer Placeholder 7">
            <a:extLst>
              <a:ext uri="{FF2B5EF4-FFF2-40B4-BE49-F238E27FC236}">
                <a16:creationId xmlns:a16="http://schemas.microsoft.com/office/drawing/2014/main" id="{F9F911B6-A759-487E-8CB6-CF9EF737F0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2F8A-97AC-456C-B9E3-45A7D520C5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40F483-F2B9-47A3-9B5C-8C264B7016BD}"/>
              </a:ext>
            </a:extLst>
          </p:cNvPr>
          <p:cNvSpPr>
            <a:spLocks noGrp="1"/>
          </p:cNvSpPr>
          <p:nvPr>
            <p:ph type="dt" sz="half" idx="10"/>
          </p:nvPr>
        </p:nvSpPr>
        <p:spPr/>
        <p:txBody>
          <a:bodyPr/>
          <a:lstStyle/>
          <a:p>
            <a:fld id="{9294036C-9E7C-4FFC-99FA-414B61E345DD}" type="datetimeFigureOut">
              <a:rPr lang="en-US" smtClean="0"/>
              <a:t>10/2/2023</a:t>
            </a:fld>
            <a:endParaRPr lang="en-US"/>
          </a:p>
        </p:txBody>
      </p:sp>
      <p:sp>
        <p:nvSpPr>
          <p:cNvPr id="4" name="Footer Placeholder 3">
            <a:extLst>
              <a:ext uri="{FF2B5EF4-FFF2-40B4-BE49-F238E27FC236}">
                <a16:creationId xmlns:a16="http://schemas.microsoft.com/office/drawing/2014/main" id="{25849874-9D9B-4597-B20D-33D6F58BC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A3F6AD-4D61-4238-AB7D-613625BFF81F}"/>
              </a:ext>
            </a:extLst>
          </p:cNvPr>
          <p:cNvSpPr>
            <a:spLocks noGrp="1"/>
          </p:cNvSpPr>
          <p:nvPr>
            <p:ph type="dt" sz="half" idx="10"/>
          </p:nvPr>
        </p:nvSpPr>
        <p:spPr/>
        <p:txBody>
          <a:bodyPr/>
          <a:lstStyle/>
          <a:p>
            <a:fld id="{9294036C-9E7C-4FFC-99FA-414B61E345DD}" type="datetimeFigureOut">
              <a:rPr lang="en-US" smtClean="0"/>
              <a:t>10/2/2023</a:t>
            </a:fld>
            <a:endParaRPr lang="en-US"/>
          </a:p>
        </p:txBody>
      </p:sp>
      <p:sp>
        <p:nvSpPr>
          <p:cNvPr id="3" name="Footer Placeholder 2">
            <a:extLst>
              <a:ext uri="{FF2B5EF4-FFF2-40B4-BE49-F238E27FC236}">
                <a16:creationId xmlns:a16="http://schemas.microsoft.com/office/drawing/2014/main" id="{D8AACDC9-944D-47C6-B286-82C86AD943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909769-F5A5-4635-BD0C-D6049DEB9632}"/>
              </a:ext>
            </a:extLst>
          </p:cNvPr>
          <p:cNvSpPr>
            <a:spLocks noGrp="1"/>
          </p:cNvSpPr>
          <p:nvPr>
            <p:ph type="dt" sz="half" idx="10"/>
          </p:nvPr>
        </p:nvSpPr>
        <p:spPr/>
        <p:txBody>
          <a:bodyPr/>
          <a:lstStyle/>
          <a:p>
            <a:fld id="{9294036C-9E7C-4FFC-99FA-414B61E345DD}" type="datetimeFigureOut">
              <a:rPr lang="en-US" smtClean="0"/>
              <a:t>10/2/2023</a:t>
            </a:fld>
            <a:endParaRPr lang="en-US"/>
          </a:p>
        </p:txBody>
      </p:sp>
      <p:sp>
        <p:nvSpPr>
          <p:cNvPr id="6" name="Footer Placeholder 5">
            <a:extLst>
              <a:ext uri="{FF2B5EF4-FFF2-40B4-BE49-F238E27FC236}">
                <a16:creationId xmlns:a16="http://schemas.microsoft.com/office/drawing/2014/main" id="{F9252DC3-D3D7-446F-A866-D7820B7BF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7DA2C9E-A9AD-4BB9-A691-90BB84F58CE9}"/>
              </a:ext>
            </a:extLst>
          </p:cNvPr>
          <p:cNvSpPr>
            <a:spLocks noGrp="1"/>
          </p:cNvSpPr>
          <p:nvPr>
            <p:ph type="dt" sz="half" idx="10"/>
          </p:nvPr>
        </p:nvSpPr>
        <p:spPr/>
        <p:txBody>
          <a:bodyPr/>
          <a:lstStyle/>
          <a:p>
            <a:fld id="{9294036C-9E7C-4FFC-99FA-414B61E345DD}" type="datetimeFigureOut">
              <a:rPr lang="en-US" smtClean="0"/>
              <a:t>10/2/2023</a:t>
            </a:fld>
            <a:endParaRPr lang="en-US"/>
          </a:p>
        </p:txBody>
      </p:sp>
      <p:sp>
        <p:nvSpPr>
          <p:cNvPr id="6" name="Footer Placeholder 5">
            <a:extLst>
              <a:ext uri="{FF2B5EF4-FFF2-40B4-BE49-F238E27FC236}">
                <a16:creationId xmlns:a16="http://schemas.microsoft.com/office/drawing/2014/main" id="{F4B3D45D-C826-4846-BBFC-A0D98B7E7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a:lstStyle/>
          <a:p>
            <a:fld id="{ED6580AB-5C3C-4B4F-8E2A-8B7A0A8CE695}" type="slidenum">
              <a:rPr lang="en-US" smtClean="0"/>
              <a:t>‹N›</a:t>
            </a:fld>
            <a:endParaRPr lang="en-US"/>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4036C-9E7C-4FFC-99FA-414B61E345DD}" type="datetimeFigureOut">
              <a:rPr lang="en-US" smtClean="0"/>
              <a:t>10/2/2023</a:t>
            </a:fld>
            <a:endParaRPr lang="en-US"/>
          </a:p>
        </p:txBody>
      </p:sp>
      <p:sp>
        <p:nvSpPr>
          <p:cNvPr id="5" name="Footer Placeholder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580AB-5C3C-4B4F-8E2A-8B7A0A8CE695}" type="slidenum">
              <a:rPr lang="en-US" smtClean="0"/>
              <a:t>‹N›</a:t>
            </a:fld>
            <a:endParaRPr lang="en-US"/>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12"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jpg"/><Relationship Id="rId11" Type="http://schemas.openxmlformats.org/officeDocument/2006/relationships/image" Target="../media/image32.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png"/><Relationship Id="rId9"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25.pn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sv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Freeform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4" name="TextBox 23">
            <a:extLst>
              <a:ext uri="{FF2B5EF4-FFF2-40B4-BE49-F238E27FC236}">
                <a16:creationId xmlns:a16="http://schemas.microsoft.com/office/drawing/2014/main" id="{C1165547-DF3A-4694-9097-2BDAF2003713}"/>
              </a:ext>
            </a:extLst>
          </p:cNvPr>
          <p:cNvSpPr txBox="1"/>
          <p:nvPr/>
        </p:nvSpPr>
        <p:spPr>
          <a:xfrm>
            <a:off x="415397" y="2864147"/>
            <a:ext cx="5221924" cy="738664"/>
          </a:xfrm>
          <a:prstGeom prst="rect">
            <a:avLst/>
          </a:prstGeom>
          <a:noFill/>
        </p:spPr>
        <p:txBody>
          <a:bodyPr wrap="square" lIns="0" tIns="0" rIns="0" bIns="0" rtlCol="0">
            <a:spAutoFit/>
          </a:bodyPr>
          <a:lstStyle/>
          <a:p>
            <a:r>
              <a:rPr lang="en-US" sz="2400" b="1" dirty="0">
                <a:solidFill>
                  <a:srgbClr val="002060"/>
                </a:solidFill>
                <a:latin typeface="Segoe UI" panose="020B0502040204020203" pitchFamily="34" charset="0"/>
                <a:cs typeface="Segoe UI" panose="020B0502040204020203" pitchFamily="34" charset="0"/>
              </a:rPr>
              <a:t>Boosting Deepfake Detection with</a:t>
            </a:r>
          </a:p>
          <a:p>
            <a:r>
              <a:rPr lang="en-US" sz="2400" b="1" dirty="0">
                <a:solidFill>
                  <a:srgbClr val="002060"/>
                </a:solidFill>
                <a:latin typeface="Segoe UI" panose="020B0502040204020203" pitchFamily="34" charset="0"/>
                <a:cs typeface="Segoe UI" panose="020B0502040204020203" pitchFamily="34" charset="0"/>
              </a:rPr>
              <a:t>Data Augmentation and DCT</a:t>
            </a:r>
          </a:p>
        </p:txBody>
      </p:sp>
      <p:sp>
        <p:nvSpPr>
          <p:cNvPr id="55" name="Rectangle 54">
            <a:extLst>
              <a:ext uri="{FF2B5EF4-FFF2-40B4-BE49-F238E27FC236}">
                <a16:creationId xmlns:a16="http://schemas.microsoft.com/office/drawing/2014/main" id="{6BBBCB2E-F413-4381-8378-02FDC20EA4F6}"/>
              </a:ext>
            </a:extLst>
          </p:cNvPr>
          <p:cNvSpPr/>
          <p:nvPr/>
        </p:nvSpPr>
        <p:spPr>
          <a:xfrm>
            <a:off x="415397" y="4139052"/>
            <a:ext cx="4786918" cy="492443"/>
          </a:xfrm>
          <a:prstGeom prst="rect">
            <a:avLst/>
          </a:prstGeom>
        </p:spPr>
        <p:txBody>
          <a:bodyPr wrap="square" lIns="0" tIns="0" rIns="0" bIns="0">
            <a:spAutoFit/>
          </a:bodyPr>
          <a:lstStyle/>
          <a:p>
            <a:r>
              <a:rPr lang="en-US" sz="1600" b="1" i="1" dirty="0">
                <a:solidFill>
                  <a:srgbClr val="002060"/>
                </a:solidFill>
                <a:latin typeface="+mj-lt"/>
                <a:cs typeface="Segoe UI" panose="020B0502040204020203" pitchFamily="34" charset="0"/>
              </a:rPr>
              <a:t>Davide Alessandro Coccomini</a:t>
            </a:r>
            <a:r>
              <a:rPr lang="en-US" sz="1600" i="1" dirty="0">
                <a:solidFill>
                  <a:srgbClr val="002060"/>
                </a:solidFill>
                <a:latin typeface="+mj-lt"/>
                <a:cs typeface="Segoe UI" panose="020B0502040204020203" pitchFamily="34" charset="0"/>
              </a:rPr>
              <a:t>, Giuseppe Amato, </a:t>
            </a:r>
          </a:p>
          <a:p>
            <a:r>
              <a:rPr lang="en-US" sz="1600" i="1" dirty="0">
                <a:solidFill>
                  <a:srgbClr val="002060"/>
                </a:solidFill>
                <a:latin typeface="+mj-lt"/>
                <a:cs typeface="Segoe UI" panose="020B0502040204020203" pitchFamily="34" charset="0"/>
              </a:rPr>
              <a:t>Fabrizio </a:t>
            </a:r>
            <a:r>
              <a:rPr lang="en-US" sz="1600" i="1" dirty="0" err="1">
                <a:solidFill>
                  <a:srgbClr val="002060"/>
                </a:solidFill>
                <a:latin typeface="+mj-lt"/>
                <a:cs typeface="Segoe UI" panose="020B0502040204020203" pitchFamily="34" charset="0"/>
              </a:rPr>
              <a:t>Falchi</a:t>
            </a:r>
            <a:r>
              <a:rPr lang="en-US" sz="1600" i="1" dirty="0">
                <a:solidFill>
                  <a:srgbClr val="002060"/>
                </a:solidFill>
                <a:latin typeface="+mj-lt"/>
                <a:cs typeface="Segoe UI" panose="020B0502040204020203" pitchFamily="34" charset="0"/>
              </a:rPr>
              <a:t> and Claudio Gennaro</a:t>
            </a:r>
          </a:p>
        </p:txBody>
      </p:sp>
      <p:pic>
        <p:nvPicPr>
          <p:cNvPr id="4" name="Elemento grafico 3">
            <a:extLst>
              <a:ext uri="{FF2B5EF4-FFF2-40B4-BE49-F238E27FC236}">
                <a16:creationId xmlns:a16="http://schemas.microsoft.com/office/drawing/2014/main" id="{AC1077CB-8C71-456B-8882-83B67879F6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2692" y="1927667"/>
            <a:ext cx="3002665" cy="3002665"/>
          </a:xfrm>
          <a:prstGeom prst="rect">
            <a:avLst/>
          </a:prstGeom>
        </p:spPr>
      </p:pic>
      <p:pic>
        <p:nvPicPr>
          <p:cNvPr id="3" name="Google Shape;63;p13" descr="isti-logo.png">
            <a:extLst>
              <a:ext uri="{FF2B5EF4-FFF2-40B4-BE49-F238E27FC236}">
                <a16:creationId xmlns:a16="http://schemas.microsoft.com/office/drawing/2014/main" id="{3D8DD508-EC94-E6B9-32A7-7A5CA95C352E}"/>
              </a:ext>
            </a:extLst>
          </p:cNvPr>
          <p:cNvPicPr preferRelativeResize="0"/>
          <p:nvPr/>
        </p:nvPicPr>
        <p:blipFill>
          <a:blip r:embed="rId5">
            <a:alphaModFix/>
          </a:blip>
          <a:stretch>
            <a:fillRect/>
          </a:stretch>
        </p:blipFill>
        <p:spPr>
          <a:xfrm>
            <a:off x="1024431" y="813206"/>
            <a:ext cx="653240" cy="494046"/>
          </a:xfrm>
          <a:prstGeom prst="rect">
            <a:avLst/>
          </a:prstGeom>
          <a:noFill/>
          <a:ln>
            <a:noFill/>
          </a:ln>
        </p:spPr>
      </p:pic>
      <p:pic>
        <p:nvPicPr>
          <p:cNvPr id="5" name="Google Shape;64;p13" descr="cnr-logo.png">
            <a:extLst>
              <a:ext uri="{FF2B5EF4-FFF2-40B4-BE49-F238E27FC236}">
                <a16:creationId xmlns:a16="http://schemas.microsoft.com/office/drawing/2014/main" id="{CE98B66E-34C8-FA43-9378-A2F0D937C15A}"/>
              </a:ext>
            </a:extLst>
          </p:cNvPr>
          <p:cNvPicPr preferRelativeResize="0"/>
          <p:nvPr/>
        </p:nvPicPr>
        <p:blipFill>
          <a:blip r:embed="rId6">
            <a:alphaModFix/>
          </a:blip>
          <a:stretch>
            <a:fillRect/>
          </a:stretch>
        </p:blipFill>
        <p:spPr>
          <a:xfrm>
            <a:off x="198180" y="784689"/>
            <a:ext cx="578952" cy="494047"/>
          </a:xfrm>
          <a:prstGeom prst="rect">
            <a:avLst/>
          </a:prstGeom>
          <a:noFill/>
          <a:ln>
            <a:noFill/>
          </a:ln>
        </p:spPr>
      </p:pic>
      <p:pic>
        <p:nvPicPr>
          <p:cNvPr id="6" name="Picture 2">
            <a:extLst>
              <a:ext uri="{FF2B5EF4-FFF2-40B4-BE49-F238E27FC236}">
                <a16:creationId xmlns:a16="http://schemas.microsoft.com/office/drawing/2014/main" id="{BB16A472-8E8B-A965-0FD5-AE125C90FB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80" y="92662"/>
            <a:ext cx="1526293" cy="5536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iversity of Pisa - Wikipedia">
            <a:extLst>
              <a:ext uri="{FF2B5EF4-FFF2-40B4-BE49-F238E27FC236}">
                <a16:creationId xmlns:a16="http://schemas.microsoft.com/office/drawing/2014/main" id="{E9A7C788-5B89-23B2-CC1D-564CAF14F3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1733" y="153852"/>
            <a:ext cx="482413" cy="492444"/>
          </a:xfrm>
          <a:prstGeom prst="rect">
            <a:avLst/>
          </a:prstGeom>
          <a:noFill/>
          <a:extLst>
            <a:ext uri="{909E8E84-426E-40DD-AFC4-6F175D3DCCD1}">
              <a14:hiddenFill xmlns:a14="http://schemas.microsoft.com/office/drawing/2010/main">
                <a:solidFill>
                  <a:srgbClr val="FFFFFF"/>
                </a:solidFill>
              </a14:hiddenFill>
            </a:ext>
          </a:extLst>
        </p:spPr>
      </p:pic>
      <p:pic>
        <p:nvPicPr>
          <p:cNvPr id="13" name="Immagine 12" descr="Immagine che contiene arte, stella, creatività, astronomia&#10;&#10;Descrizione generata automaticamente">
            <a:extLst>
              <a:ext uri="{FF2B5EF4-FFF2-40B4-BE49-F238E27FC236}">
                <a16:creationId xmlns:a16="http://schemas.microsoft.com/office/drawing/2014/main" id="{5242BADE-2195-D383-EDC7-D4C48339E5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97022" y="2206737"/>
            <a:ext cx="402579" cy="402579"/>
          </a:xfrm>
          <a:prstGeom prst="rect">
            <a:avLst/>
          </a:prstGeom>
        </p:spPr>
      </p:pic>
      <p:pic>
        <p:nvPicPr>
          <p:cNvPr id="14" name="Immagine 13" descr="Immagine che contiene arte, stella, creatività, astronomia&#10;&#10;Descrizione generata automaticamente">
            <a:extLst>
              <a:ext uri="{FF2B5EF4-FFF2-40B4-BE49-F238E27FC236}">
                <a16:creationId xmlns:a16="http://schemas.microsoft.com/office/drawing/2014/main" id="{9728B127-54A2-83D4-7906-1B187F39D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3598" y="3216855"/>
            <a:ext cx="402579" cy="402579"/>
          </a:xfrm>
          <a:prstGeom prst="rect">
            <a:avLst/>
          </a:prstGeom>
        </p:spPr>
      </p:pic>
      <p:pic>
        <p:nvPicPr>
          <p:cNvPr id="11" name="Immagine 10" descr="Immagine che contiene cerchio, Elementi grafici, schermata, simbolo&#10;&#10;Descrizione generata automaticamente">
            <a:extLst>
              <a:ext uri="{FF2B5EF4-FFF2-40B4-BE49-F238E27FC236}">
                <a16:creationId xmlns:a16="http://schemas.microsoft.com/office/drawing/2014/main" id="{17E783A4-841C-674A-1AFA-EF70D77D2E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55506" y="2185301"/>
            <a:ext cx="1304732" cy="1304732"/>
          </a:xfrm>
          <a:prstGeom prst="rect">
            <a:avLst/>
          </a:prstGeom>
        </p:spPr>
      </p:pic>
      <p:pic>
        <p:nvPicPr>
          <p:cNvPr id="8" name="Picture 2" descr="International Conference on Computer Vision - ICCV 2023 ...">
            <a:extLst>
              <a:ext uri="{FF2B5EF4-FFF2-40B4-BE49-F238E27FC236}">
                <a16:creationId xmlns:a16="http://schemas.microsoft.com/office/drawing/2014/main" id="{91CB29EC-4626-E3C4-DDD1-192209739F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0096" y="5908445"/>
            <a:ext cx="1717022" cy="11038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3">
            <a:extLst>
              <a:ext uri="{FF2B5EF4-FFF2-40B4-BE49-F238E27FC236}">
                <a16:creationId xmlns:a16="http://schemas.microsoft.com/office/drawing/2014/main" id="{2BC713C8-D68E-5A6D-CE11-807D24796CF9}"/>
              </a:ext>
            </a:extLst>
          </p:cNvPr>
          <p:cNvSpPr txBox="1"/>
          <p:nvPr/>
        </p:nvSpPr>
        <p:spPr>
          <a:xfrm>
            <a:off x="2062939" y="6306456"/>
            <a:ext cx="5221924" cy="307777"/>
          </a:xfrm>
          <a:prstGeom prst="rect">
            <a:avLst/>
          </a:prstGeom>
          <a:noFill/>
        </p:spPr>
        <p:txBody>
          <a:bodyPr wrap="square" lIns="0" tIns="0" rIns="0" bIns="0" rtlCol="0">
            <a:spAutoFit/>
          </a:bodyPr>
          <a:lstStyle/>
          <a:p>
            <a:r>
              <a:rPr lang="en-US" sz="2000" b="1" dirty="0">
                <a:solidFill>
                  <a:srgbClr val="002060"/>
                </a:solidFill>
                <a:latin typeface="Segoe UI" panose="020B0502040204020203" pitchFamily="34" charset="0"/>
                <a:cs typeface="Segoe UI" panose="020B0502040204020203" pitchFamily="34" charset="0"/>
              </a:rPr>
              <a:t>DFAD 2023</a:t>
            </a:r>
          </a:p>
        </p:txBody>
      </p:sp>
    </p:spTree>
    <p:extLst>
      <p:ext uri="{BB962C8B-B14F-4D97-AF65-F5344CB8AC3E}">
        <p14:creationId xmlns:p14="http://schemas.microsoft.com/office/powerpoint/2010/main" val="393303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1979 -0.00347 L -0.09401 -0.05672 L -0.10638 0.06481 L -0.06654 0.11504 L -0.05651 0.03356 L -0.03489 0.14328 L -0.00312 0.07662 L -0.00989 -0.04769 L -0.06315 -0.0669 L -0.07734 0.06759 L -0.03489 0.02338 L -0.02318 0.14328 L -0.07396 0.13865 L -0.08476 0.01597 L -0.04726 -0.04931 L -0.02148 0.02778 " pathEditMode="relative" rAng="0" ptsTypes="AAAAAAAAAAAAAAAA">
                                      <p:cBhvr>
                                        <p:cTn id="6" dur="28750" fill="hold"/>
                                        <p:tgtEl>
                                          <p:spTgt spid="11"/>
                                        </p:tgtEl>
                                        <p:attrNameLst>
                                          <p:attrName>ppt_x</p:attrName>
                                          <p:attrName>ppt_y</p:attrName>
                                        </p:attrNameLst>
                                      </p:cBhvr>
                                      <p:rCtr x="-3503" y="4167"/>
                                    </p:animMotion>
                                  </p:childTnLst>
                                </p:cTn>
                              </p:par>
                              <p:par>
                                <p:cTn id="7" presetID="10" presetClass="entr" presetSubtype="0" fill="hold" nodeType="withEffect">
                                  <p:stCondLst>
                                    <p:cond delay="375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nodeType="withEffect">
                                  <p:stCondLst>
                                    <p:cond delay="11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4">
            <a:extLst>
              <a:ext uri="{FF2B5EF4-FFF2-40B4-BE49-F238E27FC236}">
                <a16:creationId xmlns:a16="http://schemas.microsoft.com/office/drawing/2014/main" id="{9678236E-7B77-B6F2-C441-2C07D4E347D4}"/>
              </a:ext>
            </a:extLst>
          </p:cNvPr>
          <p:cNvSpPr>
            <a:spLocks noChangeArrowheads="1"/>
          </p:cNvSpPr>
          <p:nvPr/>
        </p:nvSpPr>
        <p:spPr bwMode="auto">
          <a:xfrm>
            <a:off x="5133025" y="1411988"/>
            <a:ext cx="1925948" cy="1928352"/>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TextBox 345">
            <a:extLst>
              <a:ext uri="{FF2B5EF4-FFF2-40B4-BE49-F238E27FC236}">
                <a16:creationId xmlns:a16="http://schemas.microsoft.com/office/drawing/2014/main" id="{BB07084D-4548-A01F-1674-D4AA1358BF0B}"/>
              </a:ext>
            </a:extLst>
          </p:cNvPr>
          <p:cNvSpPr txBox="1"/>
          <p:nvPr/>
        </p:nvSpPr>
        <p:spPr>
          <a:xfrm>
            <a:off x="1758079" y="3429000"/>
            <a:ext cx="8675841" cy="615553"/>
          </a:xfrm>
          <a:prstGeom prst="rect">
            <a:avLst/>
          </a:prstGeom>
          <a:noFill/>
        </p:spPr>
        <p:txBody>
          <a:bodyPr wrap="square" lIns="0" tIns="0" rIns="0" bIns="0" rtlCol="0">
            <a:spAutoFit/>
          </a:bodyPr>
          <a:lstStyle/>
          <a:p>
            <a:pPr algn="ctr"/>
            <a:r>
              <a:rPr lang="it-IT" sz="4000" b="1" dirty="0">
                <a:solidFill>
                  <a:srgbClr val="002060"/>
                </a:solidFill>
                <a:latin typeface="Segoe UI" panose="020B0502040204020203" pitchFamily="34" charset="0"/>
                <a:cs typeface="Segoe UI" panose="020B0502040204020203" pitchFamily="34" charset="0"/>
              </a:rPr>
              <a:t>Model Architecture</a:t>
            </a:r>
            <a:endParaRPr lang="en-US" sz="4000" b="1" dirty="0">
              <a:solidFill>
                <a:srgbClr val="002060"/>
              </a:solidFill>
              <a:latin typeface="Segoe UI" panose="020B0502040204020203" pitchFamily="34" charset="0"/>
              <a:cs typeface="Segoe UI" panose="020B0502040204020203" pitchFamily="34" charset="0"/>
            </a:endParaRPr>
          </a:p>
        </p:txBody>
      </p:sp>
      <p:grpSp>
        <p:nvGrpSpPr>
          <p:cNvPr id="6" name="Group 93">
            <a:extLst>
              <a:ext uri="{FF2B5EF4-FFF2-40B4-BE49-F238E27FC236}">
                <a16:creationId xmlns:a16="http://schemas.microsoft.com/office/drawing/2014/main" id="{C8541B66-0333-EB00-ECFE-EFCF63C1A2EC}"/>
              </a:ext>
            </a:extLst>
          </p:cNvPr>
          <p:cNvGrpSpPr/>
          <p:nvPr/>
        </p:nvGrpSpPr>
        <p:grpSpPr>
          <a:xfrm rot="3072499">
            <a:off x="10556448" y="3317264"/>
            <a:ext cx="4039236" cy="5463783"/>
            <a:chOff x="4855953" y="-2833465"/>
            <a:chExt cx="8948964" cy="12105059"/>
          </a:xfrm>
        </p:grpSpPr>
        <p:sp>
          <p:nvSpPr>
            <p:cNvPr id="7" name="Freeform 10">
              <a:extLst>
                <a:ext uri="{FF2B5EF4-FFF2-40B4-BE49-F238E27FC236}">
                  <a16:creationId xmlns:a16="http://schemas.microsoft.com/office/drawing/2014/main" id="{2323F8B6-EE48-3B33-FD25-78F937D0416F}"/>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2696FEF2-CD01-2F22-51CC-23199D2EBF50}"/>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12">
              <a:extLst>
                <a:ext uri="{FF2B5EF4-FFF2-40B4-BE49-F238E27FC236}">
                  <a16:creationId xmlns:a16="http://schemas.microsoft.com/office/drawing/2014/main" id="{97185908-A768-6D1B-F2B4-AC8237431371}"/>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3">
            <a:extLst>
              <a:ext uri="{FF2B5EF4-FFF2-40B4-BE49-F238E27FC236}">
                <a16:creationId xmlns:a16="http://schemas.microsoft.com/office/drawing/2014/main" id="{00CD6015-A1A8-5F5F-2028-1EDA9670764B}"/>
              </a:ext>
            </a:extLst>
          </p:cNvPr>
          <p:cNvGrpSpPr/>
          <p:nvPr/>
        </p:nvGrpSpPr>
        <p:grpSpPr>
          <a:xfrm rot="3072499">
            <a:off x="-2351301" y="-2281921"/>
            <a:ext cx="4039236" cy="5463783"/>
            <a:chOff x="4855953" y="-2833465"/>
            <a:chExt cx="8948964" cy="12105059"/>
          </a:xfrm>
        </p:grpSpPr>
        <p:sp>
          <p:nvSpPr>
            <p:cNvPr id="11" name="Freeform 10">
              <a:extLst>
                <a:ext uri="{FF2B5EF4-FFF2-40B4-BE49-F238E27FC236}">
                  <a16:creationId xmlns:a16="http://schemas.microsoft.com/office/drawing/2014/main" id="{DAE42357-1CF1-BF72-E338-A5A56E703351}"/>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2A8BC292-2DD6-2EAC-7059-697E153FD812}"/>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049FD73A-72C4-C7E9-1121-BEF2E6CA0915}"/>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3" name="Immagine 2" descr="Immagine che contiene testo&#10;&#10;Descrizione generata automaticamente">
            <a:extLst>
              <a:ext uri="{FF2B5EF4-FFF2-40B4-BE49-F238E27FC236}">
                <a16:creationId xmlns:a16="http://schemas.microsoft.com/office/drawing/2014/main" id="{D2E788B8-49A9-1C85-CC5B-B0A0A7379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3680" y="1823845"/>
            <a:ext cx="1104638" cy="1104638"/>
          </a:xfrm>
          <a:prstGeom prst="rect">
            <a:avLst/>
          </a:prstGeom>
        </p:spPr>
      </p:pic>
    </p:spTree>
    <p:extLst>
      <p:ext uri="{BB962C8B-B14F-4D97-AF65-F5344CB8AC3E}">
        <p14:creationId xmlns:p14="http://schemas.microsoft.com/office/powerpoint/2010/main" val="329815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45">
            <a:extLst>
              <a:ext uri="{FF2B5EF4-FFF2-40B4-BE49-F238E27FC236}">
                <a16:creationId xmlns:a16="http://schemas.microsoft.com/office/drawing/2014/main" id="{A555B94A-0481-704A-0E45-005B0F1B0C91}"/>
              </a:ext>
            </a:extLst>
          </p:cNvPr>
          <p:cNvSpPr txBox="1"/>
          <p:nvPr/>
        </p:nvSpPr>
        <p:spPr>
          <a:xfrm>
            <a:off x="1758079" y="290514"/>
            <a:ext cx="8675841" cy="615553"/>
          </a:xfrm>
          <a:prstGeom prst="rect">
            <a:avLst/>
          </a:prstGeom>
          <a:noFill/>
        </p:spPr>
        <p:txBody>
          <a:bodyPr wrap="square" lIns="0" tIns="0" rIns="0" bIns="0" rtlCol="0">
            <a:spAutoFit/>
          </a:bodyPr>
          <a:lstStyle/>
          <a:p>
            <a:pPr algn="ctr"/>
            <a:r>
              <a:rPr lang="it-IT" sz="4000" b="1" dirty="0">
                <a:solidFill>
                  <a:srgbClr val="002060"/>
                </a:solidFill>
                <a:latin typeface="Segoe UI" panose="020B0502040204020203" pitchFamily="34" charset="0"/>
                <a:cs typeface="Segoe UI" panose="020B0502040204020203" pitchFamily="34" charset="0"/>
              </a:rPr>
              <a:t>Model Architecture</a:t>
            </a:r>
          </a:p>
        </p:txBody>
      </p:sp>
      <p:sp>
        <p:nvSpPr>
          <p:cNvPr id="2" name="Rectangle: Rounded Corners 117">
            <a:extLst>
              <a:ext uri="{FF2B5EF4-FFF2-40B4-BE49-F238E27FC236}">
                <a16:creationId xmlns:a16="http://schemas.microsoft.com/office/drawing/2014/main" id="{E3131CDA-468D-CDC8-D4FC-F8C50C655D3A}"/>
              </a:ext>
            </a:extLst>
          </p:cNvPr>
          <p:cNvSpPr/>
          <p:nvPr/>
        </p:nvSpPr>
        <p:spPr>
          <a:xfrm>
            <a:off x="574734" y="145386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123">
            <a:extLst>
              <a:ext uri="{FF2B5EF4-FFF2-40B4-BE49-F238E27FC236}">
                <a16:creationId xmlns:a16="http://schemas.microsoft.com/office/drawing/2014/main" id="{7E9D41F2-B0FE-9030-331D-50A7BBFC3568}"/>
              </a:ext>
            </a:extLst>
          </p:cNvPr>
          <p:cNvSpPr/>
          <p:nvPr/>
        </p:nvSpPr>
        <p:spPr>
          <a:xfrm>
            <a:off x="770153"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6">
            <a:extLst>
              <a:ext uri="{FF2B5EF4-FFF2-40B4-BE49-F238E27FC236}">
                <a16:creationId xmlns:a16="http://schemas.microsoft.com/office/drawing/2014/main" id="{64045D42-F798-8DF1-1E61-EDF08156E7C2}"/>
              </a:ext>
            </a:extLst>
          </p:cNvPr>
          <p:cNvSpPr txBox="1"/>
          <p:nvPr/>
        </p:nvSpPr>
        <p:spPr>
          <a:xfrm>
            <a:off x="1215101" y="1299929"/>
            <a:ext cx="3487525" cy="457305"/>
          </a:xfrm>
          <a:prstGeom prst="rect">
            <a:avLst/>
          </a:prstGeom>
          <a:noFill/>
        </p:spPr>
        <p:txBody>
          <a:bodyPr wrap="square" lIns="0" tIns="0" rIns="0" bIns="0" rtlCol="0">
            <a:spAutoFit/>
          </a:bodyPr>
          <a:lstStyle/>
          <a:p>
            <a:pPr>
              <a:lnSpc>
                <a:spcPts val="4000"/>
              </a:lnSpc>
            </a:pPr>
            <a:r>
              <a:rPr lang="en-US" sz="2500" b="1" dirty="0">
                <a:solidFill>
                  <a:srgbClr val="002060"/>
                </a:solidFill>
                <a:latin typeface="Segoe UI" panose="020B0502040204020203" pitchFamily="34" charset="0"/>
                <a:cs typeface="Segoe UI" panose="020B0502040204020203" pitchFamily="34" charset="0"/>
              </a:rPr>
              <a:t>Resnet50</a:t>
            </a:r>
          </a:p>
        </p:txBody>
      </p:sp>
      <p:cxnSp>
        <p:nvCxnSpPr>
          <p:cNvPr id="19" name="Straight Connector 109">
            <a:extLst>
              <a:ext uri="{FF2B5EF4-FFF2-40B4-BE49-F238E27FC236}">
                <a16:creationId xmlns:a16="http://schemas.microsoft.com/office/drawing/2014/main" id="{866CC7E7-EAAD-6414-1013-CC870EC2204A}"/>
              </a:ext>
            </a:extLst>
          </p:cNvPr>
          <p:cNvCxnSpPr>
            <a:cxnSpLocks/>
          </p:cNvCxnSpPr>
          <p:nvPr/>
        </p:nvCxnSpPr>
        <p:spPr>
          <a:xfrm>
            <a:off x="796528" y="0"/>
            <a:ext cx="0" cy="685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tangle: Rounded Corners 117">
            <a:extLst>
              <a:ext uri="{FF2B5EF4-FFF2-40B4-BE49-F238E27FC236}">
                <a16:creationId xmlns:a16="http://schemas.microsoft.com/office/drawing/2014/main" id="{250E918E-522F-6CC2-4C00-4AC02338A04F}"/>
              </a:ext>
            </a:extLst>
          </p:cNvPr>
          <p:cNvSpPr/>
          <p:nvPr/>
        </p:nvSpPr>
        <p:spPr>
          <a:xfrm>
            <a:off x="574734" y="3399174"/>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106">
            <a:extLst>
              <a:ext uri="{FF2B5EF4-FFF2-40B4-BE49-F238E27FC236}">
                <a16:creationId xmlns:a16="http://schemas.microsoft.com/office/drawing/2014/main" id="{D6E0686F-36DC-62BD-E167-A45E6EF2FC7C}"/>
              </a:ext>
            </a:extLst>
          </p:cNvPr>
          <p:cNvSpPr txBox="1"/>
          <p:nvPr/>
        </p:nvSpPr>
        <p:spPr>
          <a:xfrm>
            <a:off x="1215101" y="3210510"/>
            <a:ext cx="5162544" cy="457305"/>
          </a:xfrm>
          <a:prstGeom prst="rect">
            <a:avLst/>
          </a:prstGeom>
          <a:noFill/>
        </p:spPr>
        <p:txBody>
          <a:bodyPr wrap="square" lIns="0" tIns="0" rIns="0" bIns="0" rtlCol="0">
            <a:spAutoFit/>
          </a:bodyPr>
          <a:lstStyle/>
          <a:p>
            <a:pPr>
              <a:lnSpc>
                <a:spcPts val="4000"/>
              </a:lnSpc>
            </a:pPr>
            <a:r>
              <a:rPr lang="it-IT" sz="2500" b="1" dirty="0">
                <a:solidFill>
                  <a:srgbClr val="002060"/>
                </a:solidFill>
                <a:latin typeface="Segoe UI" panose="020B0502040204020203" pitchFamily="34" charset="0"/>
                <a:cs typeface="Segoe UI" panose="020B0502040204020203" pitchFamily="34" charset="0"/>
              </a:rPr>
              <a:t>Cross-</a:t>
            </a:r>
            <a:r>
              <a:rPr lang="it-IT" sz="2500" b="1" dirty="0" err="1">
                <a:solidFill>
                  <a:srgbClr val="002060"/>
                </a:solidFill>
                <a:latin typeface="Segoe UI" panose="020B0502040204020203" pitchFamily="34" charset="0"/>
                <a:cs typeface="Segoe UI" panose="020B0502040204020203" pitchFamily="34" charset="0"/>
              </a:rPr>
              <a:t>Efficient</a:t>
            </a:r>
            <a:r>
              <a:rPr lang="it-IT" sz="2500" b="1" dirty="0">
                <a:solidFill>
                  <a:srgbClr val="002060"/>
                </a:solidFill>
                <a:latin typeface="Segoe UI" panose="020B0502040204020203" pitchFamily="34" charset="0"/>
                <a:cs typeface="Segoe UI" panose="020B0502040204020203" pitchFamily="34" charset="0"/>
              </a:rPr>
              <a:t> Vision Transformer</a:t>
            </a:r>
            <a:endParaRPr lang="en-US" sz="2500" b="1" dirty="0">
              <a:solidFill>
                <a:srgbClr val="002060"/>
              </a:solidFill>
              <a:latin typeface="Segoe UI" panose="020B0502040204020203" pitchFamily="34" charset="0"/>
              <a:cs typeface="Segoe UI" panose="020B0502040204020203" pitchFamily="34" charset="0"/>
            </a:endParaRPr>
          </a:p>
        </p:txBody>
      </p:sp>
      <p:sp>
        <p:nvSpPr>
          <p:cNvPr id="23" name="Rectangle: Rounded Corners 117">
            <a:extLst>
              <a:ext uri="{FF2B5EF4-FFF2-40B4-BE49-F238E27FC236}">
                <a16:creationId xmlns:a16="http://schemas.microsoft.com/office/drawing/2014/main" id="{047CDC57-7E9A-377C-D9A9-DDB0A3E4C5D3}"/>
              </a:ext>
            </a:extLst>
          </p:cNvPr>
          <p:cNvSpPr/>
          <p:nvPr/>
        </p:nvSpPr>
        <p:spPr>
          <a:xfrm>
            <a:off x="574734" y="530975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06">
            <a:extLst>
              <a:ext uri="{FF2B5EF4-FFF2-40B4-BE49-F238E27FC236}">
                <a16:creationId xmlns:a16="http://schemas.microsoft.com/office/drawing/2014/main" id="{7503FBAE-8387-3C43-3123-97E120FBBFB3}"/>
              </a:ext>
            </a:extLst>
          </p:cNvPr>
          <p:cNvSpPr txBox="1"/>
          <p:nvPr/>
        </p:nvSpPr>
        <p:spPr>
          <a:xfrm>
            <a:off x="1215101" y="5121092"/>
            <a:ext cx="3487525" cy="457305"/>
          </a:xfrm>
          <a:prstGeom prst="rect">
            <a:avLst/>
          </a:prstGeom>
          <a:noFill/>
        </p:spPr>
        <p:txBody>
          <a:bodyPr wrap="square" lIns="0" tIns="0" rIns="0" bIns="0" rtlCol="0">
            <a:spAutoFit/>
          </a:bodyPr>
          <a:lstStyle/>
          <a:p>
            <a:pPr>
              <a:lnSpc>
                <a:spcPts val="4000"/>
              </a:lnSpc>
            </a:pPr>
            <a:r>
              <a:rPr lang="it-IT" sz="2500" b="1" dirty="0" err="1">
                <a:solidFill>
                  <a:srgbClr val="002060"/>
                </a:solidFill>
                <a:latin typeface="Segoe UI" panose="020B0502040204020203" pitchFamily="34" charset="0"/>
                <a:cs typeface="Segoe UI" panose="020B0502040204020203" pitchFamily="34" charset="0"/>
              </a:rPr>
              <a:t>Swin</a:t>
            </a:r>
            <a:r>
              <a:rPr lang="it-IT" sz="2500" b="1" dirty="0">
                <a:solidFill>
                  <a:srgbClr val="002060"/>
                </a:solidFill>
                <a:latin typeface="Segoe UI" panose="020B0502040204020203" pitchFamily="34" charset="0"/>
                <a:cs typeface="Segoe UI" panose="020B0502040204020203" pitchFamily="34" charset="0"/>
              </a:rPr>
              <a:t>-B</a:t>
            </a:r>
            <a:endParaRPr lang="en-US" sz="2500" b="1" dirty="0">
              <a:solidFill>
                <a:srgbClr val="002060"/>
              </a:solidFill>
              <a:latin typeface="Segoe UI" panose="020B0502040204020203" pitchFamily="34" charset="0"/>
              <a:cs typeface="Segoe UI" panose="020B0502040204020203" pitchFamily="34" charset="0"/>
            </a:endParaRPr>
          </a:p>
        </p:txBody>
      </p:sp>
      <p:grpSp>
        <p:nvGrpSpPr>
          <p:cNvPr id="31" name="Group 93">
            <a:extLst>
              <a:ext uri="{FF2B5EF4-FFF2-40B4-BE49-F238E27FC236}">
                <a16:creationId xmlns:a16="http://schemas.microsoft.com/office/drawing/2014/main" id="{40CF6443-CB98-9074-4077-ED70955D45A5}"/>
              </a:ext>
            </a:extLst>
          </p:cNvPr>
          <p:cNvGrpSpPr/>
          <p:nvPr/>
        </p:nvGrpSpPr>
        <p:grpSpPr>
          <a:xfrm rot="3072499">
            <a:off x="10429557" y="-1920270"/>
            <a:ext cx="4039236" cy="5463783"/>
            <a:chOff x="4855953" y="-2833465"/>
            <a:chExt cx="8948964" cy="12105059"/>
          </a:xfrm>
        </p:grpSpPr>
        <p:sp>
          <p:nvSpPr>
            <p:cNvPr id="32" name="Freeform 10">
              <a:extLst>
                <a:ext uri="{FF2B5EF4-FFF2-40B4-BE49-F238E27FC236}">
                  <a16:creationId xmlns:a16="http://schemas.microsoft.com/office/drawing/2014/main" id="{5E6BC9B4-F0A0-27C5-3E0F-6192C83DAC0B}"/>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11">
              <a:extLst>
                <a:ext uri="{FF2B5EF4-FFF2-40B4-BE49-F238E27FC236}">
                  <a16:creationId xmlns:a16="http://schemas.microsoft.com/office/drawing/2014/main" id="{1CDF74F4-EC8C-F933-356B-0B1F53BB12EF}"/>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12">
              <a:extLst>
                <a:ext uri="{FF2B5EF4-FFF2-40B4-BE49-F238E27FC236}">
                  <a16:creationId xmlns:a16="http://schemas.microsoft.com/office/drawing/2014/main" id="{1D728CFE-8BBB-BD20-F94C-09DBCFAE8C58}"/>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93">
            <a:extLst>
              <a:ext uri="{FF2B5EF4-FFF2-40B4-BE49-F238E27FC236}">
                <a16:creationId xmlns:a16="http://schemas.microsoft.com/office/drawing/2014/main" id="{F86D0C74-C9A1-5B3F-F8AC-95B703E69E88}"/>
              </a:ext>
            </a:extLst>
          </p:cNvPr>
          <p:cNvGrpSpPr/>
          <p:nvPr/>
        </p:nvGrpSpPr>
        <p:grpSpPr>
          <a:xfrm rot="3072499">
            <a:off x="-2671342" y="-3346165"/>
            <a:ext cx="4039236" cy="5463783"/>
            <a:chOff x="4855953" y="-2833465"/>
            <a:chExt cx="8948964" cy="12105059"/>
          </a:xfrm>
        </p:grpSpPr>
        <p:sp>
          <p:nvSpPr>
            <p:cNvPr id="36" name="Freeform 10">
              <a:extLst>
                <a:ext uri="{FF2B5EF4-FFF2-40B4-BE49-F238E27FC236}">
                  <a16:creationId xmlns:a16="http://schemas.microsoft.com/office/drawing/2014/main" id="{50C22BDA-E63C-E837-8F85-E03A748521BD}"/>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1">
              <a:extLst>
                <a:ext uri="{FF2B5EF4-FFF2-40B4-BE49-F238E27FC236}">
                  <a16:creationId xmlns:a16="http://schemas.microsoft.com/office/drawing/2014/main" id="{6268E345-1895-6DC8-BD63-69EBBE95C7F2}"/>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2">
              <a:extLst>
                <a:ext uri="{FF2B5EF4-FFF2-40B4-BE49-F238E27FC236}">
                  <a16:creationId xmlns:a16="http://schemas.microsoft.com/office/drawing/2014/main" id="{FB85EC4E-69C6-C955-8C2A-CE2E84F9D329}"/>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 name="Rectangle 118">
            <a:extLst>
              <a:ext uri="{FF2B5EF4-FFF2-40B4-BE49-F238E27FC236}">
                <a16:creationId xmlns:a16="http://schemas.microsoft.com/office/drawing/2014/main" id="{3F1FA355-77A3-036C-BCE0-37A66946D56A}"/>
              </a:ext>
            </a:extLst>
          </p:cNvPr>
          <p:cNvSpPr/>
          <p:nvPr/>
        </p:nvSpPr>
        <p:spPr>
          <a:xfrm>
            <a:off x="1215100" y="1914707"/>
            <a:ext cx="10402163" cy="307777"/>
          </a:xfrm>
          <a:prstGeom prst="rect">
            <a:avLst/>
          </a:prstGeom>
        </p:spPr>
        <p:txBody>
          <a:bodyPr wrap="square" lIns="0" tIns="0" rIns="0" bIns="0">
            <a:spAutoFit/>
          </a:bodyPr>
          <a:lstStyle/>
          <a:p>
            <a:r>
              <a:rPr lang="en-US" sz="2000" i="1" dirty="0">
                <a:solidFill>
                  <a:srgbClr val="002060"/>
                </a:solidFill>
                <a:latin typeface="+mj-lt"/>
                <a:cs typeface="Segoe UI" panose="020B0502040204020203" pitchFamily="34" charset="0"/>
              </a:rPr>
              <a:t>Convolutional-Only</a:t>
            </a:r>
          </a:p>
        </p:txBody>
      </p:sp>
      <p:sp>
        <p:nvSpPr>
          <p:cNvPr id="8" name="Rectangle 118">
            <a:extLst>
              <a:ext uri="{FF2B5EF4-FFF2-40B4-BE49-F238E27FC236}">
                <a16:creationId xmlns:a16="http://schemas.microsoft.com/office/drawing/2014/main" id="{9E06F736-7654-0AF3-5DFB-82C15F43C175}"/>
              </a:ext>
            </a:extLst>
          </p:cNvPr>
          <p:cNvSpPr/>
          <p:nvPr/>
        </p:nvSpPr>
        <p:spPr>
          <a:xfrm>
            <a:off x="1215099" y="3789498"/>
            <a:ext cx="10402163" cy="307777"/>
          </a:xfrm>
          <a:prstGeom prst="rect">
            <a:avLst/>
          </a:prstGeom>
        </p:spPr>
        <p:txBody>
          <a:bodyPr wrap="square" lIns="0" tIns="0" rIns="0" bIns="0">
            <a:spAutoFit/>
          </a:bodyPr>
          <a:lstStyle/>
          <a:p>
            <a:r>
              <a:rPr lang="en-US" sz="2000" i="1" dirty="0">
                <a:solidFill>
                  <a:srgbClr val="002060"/>
                </a:solidFill>
                <a:latin typeface="+mj-lt"/>
                <a:cs typeface="Segoe UI" panose="020B0502040204020203" pitchFamily="34" charset="0"/>
              </a:rPr>
              <a:t>Hybrid (Convolutional + Vision Transformer)</a:t>
            </a:r>
          </a:p>
        </p:txBody>
      </p:sp>
      <p:sp>
        <p:nvSpPr>
          <p:cNvPr id="9" name="Rectangle 118">
            <a:extLst>
              <a:ext uri="{FF2B5EF4-FFF2-40B4-BE49-F238E27FC236}">
                <a16:creationId xmlns:a16="http://schemas.microsoft.com/office/drawing/2014/main" id="{A7D4EB44-5185-580A-82D5-021E8E352608}"/>
              </a:ext>
            </a:extLst>
          </p:cNvPr>
          <p:cNvSpPr/>
          <p:nvPr/>
        </p:nvSpPr>
        <p:spPr>
          <a:xfrm>
            <a:off x="1215098" y="5633809"/>
            <a:ext cx="10402163" cy="307777"/>
          </a:xfrm>
          <a:prstGeom prst="rect">
            <a:avLst/>
          </a:prstGeom>
        </p:spPr>
        <p:txBody>
          <a:bodyPr wrap="square" lIns="0" tIns="0" rIns="0" bIns="0">
            <a:spAutoFit/>
          </a:bodyPr>
          <a:lstStyle/>
          <a:p>
            <a:r>
              <a:rPr lang="en-US" sz="2000" i="1" dirty="0">
                <a:solidFill>
                  <a:srgbClr val="002060"/>
                </a:solidFill>
                <a:latin typeface="+mj-lt"/>
                <a:cs typeface="Segoe UI" panose="020B0502040204020203" pitchFamily="34" charset="0"/>
              </a:rPr>
              <a:t>Hierarchical Vision Transformer</a:t>
            </a:r>
          </a:p>
        </p:txBody>
      </p:sp>
      <p:sp>
        <p:nvSpPr>
          <p:cNvPr id="4" name="CasellaDiTesto 3">
            <a:extLst>
              <a:ext uri="{FF2B5EF4-FFF2-40B4-BE49-F238E27FC236}">
                <a16:creationId xmlns:a16="http://schemas.microsoft.com/office/drawing/2014/main" id="{5186EA93-1377-B3D0-BC81-03354FC7A216}"/>
              </a:ext>
            </a:extLst>
          </p:cNvPr>
          <p:cNvSpPr txBox="1"/>
          <p:nvPr/>
        </p:nvSpPr>
        <p:spPr>
          <a:xfrm>
            <a:off x="9690100" y="6527169"/>
            <a:ext cx="8820150" cy="323165"/>
          </a:xfrm>
          <a:prstGeom prst="rect">
            <a:avLst/>
          </a:prstGeom>
          <a:noFill/>
        </p:spPr>
        <p:txBody>
          <a:bodyPr wrap="square">
            <a:spAutoFit/>
          </a:bodyPr>
          <a:lstStyle/>
          <a:p>
            <a:r>
              <a:rPr lang="en-US" sz="1500" i="1" dirty="0">
                <a:solidFill>
                  <a:srgbClr val="002060"/>
                </a:solidFill>
                <a:latin typeface="+mj-lt"/>
                <a:cs typeface="Segoe UI" panose="020B0502040204020203" pitchFamily="34" charset="0"/>
              </a:rPr>
              <a:t>Davide Alessandro Coccomini</a:t>
            </a:r>
            <a:endParaRPr lang="it-IT" sz="1500" dirty="0"/>
          </a:p>
        </p:txBody>
      </p:sp>
    </p:spTree>
    <p:extLst>
      <p:ext uri="{BB962C8B-B14F-4D97-AF65-F5344CB8AC3E}">
        <p14:creationId xmlns:p14="http://schemas.microsoft.com/office/powerpoint/2010/main" val="40177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5"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ED25ED4B-95FA-497C-8872-F6AFEBBE7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905" y="1327399"/>
            <a:ext cx="10488189" cy="4782321"/>
          </a:xfrm>
          <a:prstGeom prst="rect">
            <a:avLst/>
          </a:prstGeom>
        </p:spPr>
      </p:pic>
      <p:sp>
        <p:nvSpPr>
          <p:cNvPr id="27" name="Freeform 12">
            <a:extLst>
              <a:ext uri="{FF2B5EF4-FFF2-40B4-BE49-F238E27FC236}">
                <a16:creationId xmlns:a16="http://schemas.microsoft.com/office/drawing/2014/main" id="{1FA7F45E-B21C-4EC9-9EFB-2F70D5018804}"/>
              </a:ext>
            </a:extLst>
          </p:cNvPr>
          <p:cNvSpPr>
            <a:spLocks/>
          </p:cNvSpPr>
          <p:nvPr/>
        </p:nvSpPr>
        <p:spPr bwMode="auto">
          <a:xfrm rot="19689065">
            <a:off x="9078112" y="-4887682"/>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TextBox 345">
            <a:extLst>
              <a:ext uri="{FF2B5EF4-FFF2-40B4-BE49-F238E27FC236}">
                <a16:creationId xmlns:a16="http://schemas.microsoft.com/office/drawing/2014/main" id="{36A4239F-77DE-44BA-A60E-CEB73F677304}"/>
              </a:ext>
            </a:extLst>
          </p:cNvPr>
          <p:cNvSpPr txBox="1"/>
          <p:nvPr/>
        </p:nvSpPr>
        <p:spPr>
          <a:xfrm>
            <a:off x="0" y="216306"/>
            <a:ext cx="12191999" cy="1231106"/>
          </a:xfrm>
          <a:prstGeom prst="rect">
            <a:avLst/>
          </a:prstGeom>
          <a:noFill/>
        </p:spPr>
        <p:txBody>
          <a:bodyPr wrap="square" lIns="0" tIns="0" rIns="0" bIns="0" rtlCol="0">
            <a:spAutoFit/>
          </a:bodyPr>
          <a:lstStyle/>
          <a:p>
            <a:pPr algn="ctr"/>
            <a:r>
              <a:rPr lang="en-US" sz="4000" b="1" dirty="0">
                <a:solidFill>
                  <a:srgbClr val="002060"/>
                </a:solidFill>
                <a:latin typeface="Segoe UI" panose="020B0502040204020203" pitchFamily="34" charset="0"/>
                <a:cs typeface="Segoe UI" panose="020B0502040204020203" pitchFamily="34" charset="0"/>
              </a:rPr>
              <a:t>Cross-Forgery Analysis of Vision Transformers and CNNs for Deepfake Image Detection</a:t>
            </a:r>
          </a:p>
        </p:txBody>
      </p:sp>
      <p:cxnSp>
        <p:nvCxnSpPr>
          <p:cNvPr id="11" name="Connettore 2 10">
            <a:extLst>
              <a:ext uri="{FF2B5EF4-FFF2-40B4-BE49-F238E27FC236}">
                <a16:creationId xmlns:a16="http://schemas.microsoft.com/office/drawing/2014/main" id="{076D7DA4-5CCD-4073-B21F-10C0EB656335}"/>
              </a:ext>
            </a:extLst>
          </p:cNvPr>
          <p:cNvCxnSpPr>
            <a:cxnSpLocks/>
          </p:cNvCxnSpPr>
          <p:nvPr/>
        </p:nvCxnSpPr>
        <p:spPr>
          <a:xfrm>
            <a:off x="1544320" y="1772920"/>
            <a:ext cx="0" cy="3017520"/>
          </a:xfrm>
          <a:prstGeom prst="straightConnector1">
            <a:avLst/>
          </a:prstGeom>
          <a:ln w="28575">
            <a:solidFill>
              <a:srgbClr val="B93636"/>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3" name="Connettore 2 12">
            <a:extLst>
              <a:ext uri="{FF2B5EF4-FFF2-40B4-BE49-F238E27FC236}">
                <a16:creationId xmlns:a16="http://schemas.microsoft.com/office/drawing/2014/main" id="{9DDBEDC9-4736-43D2-8E04-2453647DB5D5}"/>
              </a:ext>
            </a:extLst>
          </p:cNvPr>
          <p:cNvCxnSpPr>
            <a:cxnSpLocks/>
          </p:cNvCxnSpPr>
          <p:nvPr/>
        </p:nvCxnSpPr>
        <p:spPr>
          <a:xfrm>
            <a:off x="5770880" y="2725420"/>
            <a:ext cx="0" cy="1485900"/>
          </a:xfrm>
          <a:prstGeom prst="straightConnector1">
            <a:avLst/>
          </a:prstGeom>
          <a:ln w="28575">
            <a:solidFill>
              <a:srgbClr val="3D65E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8" name="Connettore 2 17">
            <a:extLst>
              <a:ext uri="{FF2B5EF4-FFF2-40B4-BE49-F238E27FC236}">
                <a16:creationId xmlns:a16="http://schemas.microsoft.com/office/drawing/2014/main" id="{CC9BE4BD-AEA8-4619-B652-832219D6466D}"/>
              </a:ext>
            </a:extLst>
          </p:cNvPr>
          <p:cNvCxnSpPr>
            <a:cxnSpLocks/>
          </p:cNvCxnSpPr>
          <p:nvPr/>
        </p:nvCxnSpPr>
        <p:spPr>
          <a:xfrm>
            <a:off x="6878320" y="1732280"/>
            <a:ext cx="0" cy="3139440"/>
          </a:xfrm>
          <a:prstGeom prst="straightConnector1">
            <a:avLst/>
          </a:prstGeom>
          <a:ln w="28575">
            <a:solidFill>
              <a:srgbClr val="B93636"/>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9" name="Connettore 2 18">
            <a:extLst>
              <a:ext uri="{FF2B5EF4-FFF2-40B4-BE49-F238E27FC236}">
                <a16:creationId xmlns:a16="http://schemas.microsoft.com/office/drawing/2014/main" id="{7E21C549-49A0-4054-B904-7527681B719E}"/>
              </a:ext>
            </a:extLst>
          </p:cNvPr>
          <p:cNvCxnSpPr>
            <a:cxnSpLocks/>
          </p:cNvCxnSpPr>
          <p:nvPr/>
        </p:nvCxnSpPr>
        <p:spPr>
          <a:xfrm>
            <a:off x="11084560" y="1882140"/>
            <a:ext cx="0" cy="2186940"/>
          </a:xfrm>
          <a:prstGeom prst="straightConnector1">
            <a:avLst/>
          </a:prstGeom>
          <a:ln w="28575">
            <a:solidFill>
              <a:srgbClr val="3D65E0"/>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20" name="CasellaDiTesto 19">
            <a:extLst>
              <a:ext uri="{FF2B5EF4-FFF2-40B4-BE49-F238E27FC236}">
                <a16:creationId xmlns:a16="http://schemas.microsoft.com/office/drawing/2014/main" id="{7732D259-EE4E-4A91-A46F-526158E571A1}"/>
              </a:ext>
            </a:extLst>
          </p:cNvPr>
          <p:cNvSpPr txBox="1"/>
          <p:nvPr/>
        </p:nvSpPr>
        <p:spPr>
          <a:xfrm>
            <a:off x="1559559" y="6054311"/>
            <a:ext cx="9072880" cy="369332"/>
          </a:xfrm>
          <a:prstGeom prst="rect">
            <a:avLst/>
          </a:prstGeom>
          <a:noFill/>
        </p:spPr>
        <p:txBody>
          <a:bodyPr wrap="square">
            <a:spAutoFit/>
          </a:bodyPr>
          <a:lstStyle/>
          <a:p>
            <a:pPr algn="ctr"/>
            <a:r>
              <a:rPr lang="en-US" b="1" i="1" dirty="0">
                <a:solidFill>
                  <a:srgbClr val="002060"/>
                </a:solidFill>
                <a:latin typeface="+mj-lt"/>
                <a:cs typeface="Segoe UI" panose="020B0502040204020203" pitchFamily="34" charset="0"/>
              </a:rPr>
              <a:t>Vision Transformers generalize better on Image Deepfake Detection!</a:t>
            </a:r>
          </a:p>
        </p:txBody>
      </p:sp>
      <p:pic>
        <p:nvPicPr>
          <p:cNvPr id="7" name="Immagine 6" descr="Immagine che contiene testo, stoviglie, piatto, tazza&#10;&#10;Descrizione generata automaticamente">
            <a:extLst>
              <a:ext uri="{FF2B5EF4-FFF2-40B4-BE49-F238E27FC236}">
                <a16:creationId xmlns:a16="http://schemas.microsoft.com/office/drawing/2014/main" id="{67338BCA-87E5-0E35-F53F-C3361DBB4D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2208" y="5919350"/>
            <a:ext cx="2144704" cy="523707"/>
          </a:xfrm>
          <a:prstGeom prst="rect">
            <a:avLst/>
          </a:prstGeom>
        </p:spPr>
      </p:pic>
      <p:sp>
        <p:nvSpPr>
          <p:cNvPr id="14" name="Rectangle 54">
            <a:extLst>
              <a:ext uri="{FF2B5EF4-FFF2-40B4-BE49-F238E27FC236}">
                <a16:creationId xmlns:a16="http://schemas.microsoft.com/office/drawing/2014/main" id="{B693C5A0-9BC5-B75F-DEB9-76A80D712C57}"/>
              </a:ext>
            </a:extLst>
          </p:cNvPr>
          <p:cNvSpPr/>
          <p:nvPr/>
        </p:nvSpPr>
        <p:spPr>
          <a:xfrm>
            <a:off x="5313681" y="5366217"/>
            <a:ext cx="3536195" cy="246221"/>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Accuracy on </a:t>
            </a:r>
            <a:r>
              <a:rPr lang="en-US" sz="1600" i="1" dirty="0" err="1">
                <a:solidFill>
                  <a:srgbClr val="002060"/>
                </a:solidFill>
                <a:latin typeface="+mj-lt"/>
                <a:cs typeface="Segoe UI" panose="020B0502040204020203" pitchFamily="34" charset="0"/>
              </a:rPr>
              <a:t>ForgeryNet</a:t>
            </a:r>
            <a:endParaRPr lang="en-US" sz="1600" i="1" dirty="0">
              <a:solidFill>
                <a:srgbClr val="002060"/>
              </a:solidFill>
              <a:latin typeface="+mj-lt"/>
              <a:cs typeface="Segoe UI" panose="020B0502040204020203" pitchFamily="34" charset="0"/>
            </a:endParaRPr>
          </a:p>
        </p:txBody>
      </p:sp>
      <p:sp>
        <p:nvSpPr>
          <p:cNvPr id="2" name="CasellaDiTesto 1">
            <a:extLst>
              <a:ext uri="{FF2B5EF4-FFF2-40B4-BE49-F238E27FC236}">
                <a16:creationId xmlns:a16="http://schemas.microsoft.com/office/drawing/2014/main" id="{1C9A841D-40EB-FE40-5C60-8FB441140BAF}"/>
              </a:ext>
            </a:extLst>
          </p:cNvPr>
          <p:cNvSpPr txBox="1"/>
          <p:nvPr/>
        </p:nvSpPr>
        <p:spPr>
          <a:xfrm>
            <a:off x="-6513" y="6425703"/>
            <a:ext cx="12192000" cy="492443"/>
          </a:xfrm>
          <a:prstGeom prst="rect">
            <a:avLst/>
          </a:prstGeom>
          <a:noFill/>
        </p:spPr>
        <p:txBody>
          <a:bodyPr wrap="square" rtlCol="0">
            <a:spAutoFit/>
          </a:bodyPr>
          <a:lstStyle/>
          <a:p>
            <a:r>
              <a:rPr lang="en-US" sz="1300" dirty="0">
                <a:solidFill>
                  <a:srgbClr val="002060"/>
                </a:solidFill>
              </a:rPr>
              <a:t>Coccomini D.A., </a:t>
            </a:r>
            <a:r>
              <a:rPr lang="en-US" sz="1300" dirty="0" err="1">
                <a:solidFill>
                  <a:srgbClr val="002060"/>
                </a:solidFill>
              </a:rPr>
              <a:t>Caldelli</a:t>
            </a:r>
            <a:r>
              <a:rPr lang="en-US" sz="1300" dirty="0">
                <a:solidFill>
                  <a:srgbClr val="002060"/>
                </a:solidFill>
              </a:rPr>
              <a:t> R., </a:t>
            </a:r>
            <a:r>
              <a:rPr lang="en-US" sz="1300" dirty="0" err="1">
                <a:solidFill>
                  <a:srgbClr val="002060"/>
                </a:solidFill>
              </a:rPr>
              <a:t>Falchi</a:t>
            </a:r>
            <a:r>
              <a:rPr lang="en-US" sz="1300" dirty="0">
                <a:solidFill>
                  <a:srgbClr val="002060"/>
                </a:solidFill>
              </a:rPr>
              <a:t> F., Gennaro C., and Amato G. (2022). Cross-Forgery Analysis of Vision Transformers and CNNs for Deepfake Image Detection. In Proceedings of the 1st International Workshop on Multimedia AI against Disinformation (MAD '22). Association for Computing Machinery, New York, NY, USA, 52–58. </a:t>
            </a:r>
            <a:endParaRPr lang="it-IT" sz="1300" dirty="0">
              <a:solidFill>
                <a:srgbClr val="002060"/>
              </a:solidFill>
            </a:endParaRPr>
          </a:p>
        </p:txBody>
      </p:sp>
    </p:spTree>
    <p:custDataLst>
      <p:tags r:id="rId1"/>
    </p:custDataLst>
    <p:extLst>
      <p:ext uri="{BB962C8B-B14F-4D97-AF65-F5344CB8AC3E}">
        <p14:creationId xmlns:p14="http://schemas.microsoft.com/office/powerpoint/2010/main" val="3499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Immagine 144">
            <a:extLst>
              <a:ext uri="{FF2B5EF4-FFF2-40B4-BE49-F238E27FC236}">
                <a16:creationId xmlns:a16="http://schemas.microsoft.com/office/drawing/2014/main" id="{FB7BCF95-96C7-436D-9016-F096F344D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017" y="4394706"/>
            <a:ext cx="574470" cy="574470"/>
          </a:xfrm>
          <a:prstGeom prst="rect">
            <a:avLst/>
          </a:prstGeom>
        </p:spPr>
      </p:pic>
      <p:pic>
        <p:nvPicPr>
          <p:cNvPr id="100" name="Immagine 99" descr="Immagine che contiene persona, parete, uomo, interni&#10;&#10;Descrizione generata automaticamente">
            <a:extLst>
              <a:ext uri="{FF2B5EF4-FFF2-40B4-BE49-F238E27FC236}">
                <a16:creationId xmlns:a16="http://schemas.microsoft.com/office/drawing/2014/main" id="{CB250BB3-D419-4E62-85E2-2F3194CF7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62" y="4483079"/>
            <a:ext cx="1797942" cy="1797942"/>
          </a:xfrm>
          <a:prstGeom prst="rect">
            <a:avLst/>
          </a:prstGeom>
          <a:effectLst>
            <a:outerShdw blurRad="50800" dist="38100" dir="2700000" algn="tl" rotWithShape="0">
              <a:prstClr val="black">
                <a:alpha val="40000"/>
              </a:prstClr>
            </a:outerShdw>
          </a:effectLst>
        </p:spPr>
      </p:pic>
      <p:pic>
        <p:nvPicPr>
          <p:cNvPr id="147" name="Immagine 146">
            <a:extLst>
              <a:ext uri="{FF2B5EF4-FFF2-40B4-BE49-F238E27FC236}">
                <a16:creationId xmlns:a16="http://schemas.microsoft.com/office/drawing/2014/main" id="{5A4DE916-9A52-4E3A-A702-1FD540E37E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229" y="5805931"/>
            <a:ext cx="574470" cy="574470"/>
          </a:xfrm>
          <a:prstGeom prst="rect">
            <a:avLst/>
          </a:prstGeom>
        </p:spPr>
      </p:pic>
      <p:pic>
        <p:nvPicPr>
          <p:cNvPr id="153" name="Immagine 152">
            <a:extLst>
              <a:ext uri="{FF2B5EF4-FFF2-40B4-BE49-F238E27FC236}">
                <a16:creationId xmlns:a16="http://schemas.microsoft.com/office/drawing/2014/main" id="{228BAEC2-3466-4F91-9258-C0000FBEDA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785" y="5804056"/>
            <a:ext cx="574470" cy="574470"/>
          </a:xfrm>
          <a:prstGeom prst="rect">
            <a:avLst/>
          </a:prstGeom>
        </p:spPr>
      </p:pic>
      <p:pic>
        <p:nvPicPr>
          <p:cNvPr id="154" name="Immagine 153">
            <a:extLst>
              <a:ext uri="{FF2B5EF4-FFF2-40B4-BE49-F238E27FC236}">
                <a16:creationId xmlns:a16="http://schemas.microsoft.com/office/drawing/2014/main" id="{844C2DA3-C402-4607-B16C-35D15CE2AA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132" y="4394706"/>
            <a:ext cx="574470" cy="574470"/>
          </a:xfrm>
          <a:prstGeom prst="rect">
            <a:avLst/>
          </a:prstGeom>
        </p:spPr>
      </p:pic>
      <p:pic>
        <p:nvPicPr>
          <p:cNvPr id="156" name="Immagine 155">
            <a:extLst>
              <a:ext uri="{FF2B5EF4-FFF2-40B4-BE49-F238E27FC236}">
                <a16:creationId xmlns:a16="http://schemas.microsoft.com/office/drawing/2014/main" id="{24873F2B-BD97-45B3-858E-D5D48D2D4C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619" y="5086256"/>
            <a:ext cx="574470" cy="574470"/>
          </a:xfrm>
          <a:prstGeom prst="rect">
            <a:avLst/>
          </a:prstGeom>
        </p:spPr>
      </p:pic>
      <p:pic>
        <p:nvPicPr>
          <p:cNvPr id="157" name="Immagine 156">
            <a:extLst>
              <a:ext uri="{FF2B5EF4-FFF2-40B4-BE49-F238E27FC236}">
                <a16:creationId xmlns:a16="http://schemas.microsoft.com/office/drawing/2014/main" id="{0598E449-D68A-4AA8-A4D6-7FED468294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9369" y="4404942"/>
            <a:ext cx="574470" cy="574470"/>
          </a:xfrm>
          <a:prstGeom prst="rect">
            <a:avLst/>
          </a:prstGeom>
        </p:spPr>
      </p:pic>
      <p:pic>
        <p:nvPicPr>
          <p:cNvPr id="158" name="Immagine 157">
            <a:extLst>
              <a:ext uri="{FF2B5EF4-FFF2-40B4-BE49-F238E27FC236}">
                <a16:creationId xmlns:a16="http://schemas.microsoft.com/office/drawing/2014/main" id="{4D641634-31D3-476D-8904-F6ABE840A2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2229" y="5105642"/>
            <a:ext cx="574470" cy="574470"/>
          </a:xfrm>
          <a:prstGeom prst="rect">
            <a:avLst/>
          </a:prstGeom>
        </p:spPr>
      </p:pic>
      <p:pic>
        <p:nvPicPr>
          <p:cNvPr id="159" name="Immagine 158">
            <a:extLst>
              <a:ext uri="{FF2B5EF4-FFF2-40B4-BE49-F238E27FC236}">
                <a16:creationId xmlns:a16="http://schemas.microsoft.com/office/drawing/2014/main" id="{E5485DFE-C22A-4FEB-9679-ED6BC024BF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02459" y="5105080"/>
            <a:ext cx="574470" cy="574470"/>
          </a:xfrm>
          <a:prstGeom prst="rect">
            <a:avLst/>
          </a:prstGeom>
        </p:spPr>
      </p:pic>
      <p:pic>
        <p:nvPicPr>
          <p:cNvPr id="160" name="Immagine 159">
            <a:extLst>
              <a:ext uri="{FF2B5EF4-FFF2-40B4-BE49-F238E27FC236}">
                <a16:creationId xmlns:a16="http://schemas.microsoft.com/office/drawing/2014/main" id="{7B190F2B-A03F-4AFE-ADA3-108AF757A74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3619" y="5794923"/>
            <a:ext cx="574470" cy="574470"/>
          </a:xfrm>
          <a:prstGeom prst="rect">
            <a:avLst/>
          </a:prstGeom>
        </p:spPr>
      </p:pic>
      <p:sp>
        <p:nvSpPr>
          <p:cNvPr id="346" name="TextBox 345">
            <a:extLst>
              <a:ext uri="{FF2B5EF4-FFF2-40B4-BE49-F238E27FC236}">
                <a16:creationId xmlns:a16="http://schemas.microsoft.com/office/drawing/2014/main" id="{3DF722C9-361F-401E-AD34-54132A8436B3}"/>
              </a:ext>
            </a:extLst>
          </p:cNvPr>
          <p:cNvSpPr txBox="1"/>
          <p:nvPr/>
        </p:nvSpPr>
        <p:spPr>
          <a:xfrm>
            <a:off x="2148834" y="22997"/>
            <a:ext cx="7179069" cy="615553"/>
          </a:xfrm>
          <a:prstGeom prst="rect">
            <a:avLst/>
          </a:prstGeom>
          <a:noFill/>
        </p:spPr>
        <p:txBody>
          <a:bodyPr wrap="square" lIns="0" tIns="0" rIns="0" bIns="0" rtlCol="0">
            <a:spAutoFit/>
          </a:bodyPr>
          <a:lstStyle/>
          <a:p>
            <a:pPr algn="ctr"/>
            <a:r>
              <a:rPr lang="it-IT" sz="4000" b="1" dirty="0">
                <a:solidFill>
                  <a:srgbClr val="002060"/>
                </a:solidFill>
                <a:latin typeface="Segoe UI" panose="020B0502040204020203" pitchFamily="34" charset="0"/>
                <a:cs typeface="Segoe UI" panose="020B0502040204020203" pitchFamily="34" charset="0"/>
              </a:rPr>
              <a:t>Vision Transformers</a:t>
            </a:r>
            <a:endParaRPr lang="en-US" sz="4000" b="1" dirty="0">
              <a:solidFill>
                <a:srgbClr val="002060"/>
              </a:solidFill>
              <a:latin typeface="Segoe UI" panose="020B0502040204020203" pitchFamily="34" charset="0"/>
              <a:cs typeface="Segoe UI" panose="020B0502040204020203" pitchFamily="34" charset="0"/>
            </a:endParaRPr>
          </a:p>
        </p:txBody>
      </p:sp>
      <p:grpSp>
        <p:nvGrpSpPr>
          <p:cNvPr id="27" name="Gruppo 26">
            <a:extLst>
              <a:ext uri="{FF2B5EF4-FFF2-40B4-BE49-F238E27FC236}">
                <a16:creationId xmlns:a16="http://schemas.microsoft.com/office/drawing/2014/main" id="{B1210342-886E-46AD-A5D3-78F78D163C1F}"/>
              </a:ext>
            </a:extLst>
          </p:cNvPr>
          <p:cNvGrpSpPr/>
          <p:nvPr/>
        </p:nvGrpSpPr>
        <p:grpSpPr>
          <a:xfrm>
            <a:off x="3236971" y="4210634"/>
            <a:ext cx="6456875" cy="359223"/>
            <a:chOff x="3236971" y="4210634"/>
            <a:chExt cx="6456875" cy="359223"/>
          </a:xfrm>
        </p:grpSpPr>
        <p:sp>
          <p:nvSpPr>
            <p:cNvPr id="117" name="Freeform 25">
              <a:extLst>
                <a:ext uri="{FF2B5EF4-FFF2-40B4-BE49-F238E27FC236}">
                  <a16:creationId xmlns:a16="http://schemas.microsoft.com/office/drawing/2014/main" id="{4A4291F7-D6C0-46BA-9160-ECACE99168DB}"/>
                </a:ext>
              </a:extLst>
            </p:cNvPr>
            <p:cNvSpPr>
              <a:spLocks/>
            </p:cNvSpPr>
            <p:nvPr/>
          </p:nvSpPr>
          <p:spPr bwMode="auto">
            <a:xfrm>
              <a:off x="3236971" y="4213888"/>
              <a:ext cx="211080" cy="343269"/>
            </a:xfrm>
            <a:prstGeom prst="roundRect">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400" b="1" dirty="0">
                  <a:solidFill>
                    <a:schemeClr val="bg1"/>
                  </a:solidFill>
                  <a:latin typeface="Segoe UI" panose="020B0502040204020203" pitchFamily="34" charset="0"/>
                  <a:cs typeface="Segoe UI" panose="020B0502040204020203" pitchFamily="34" charset="0"/>
                </a:rPr>
                <a:t>0</a:t>
              </a:r>
            </a:p>
          </p:txBody>
        </p:sp>
        <p:sp>
          <p:nvSpPr>
            <p:cNvPr id="118" name="Freeform 25">
              <a:extLst>
                <a:ext uri="{FF2B5EF4-FFF2-40B4-BE49-F238E27FC236}">
                  <a16:creationId xmlns:a16="http://schemas.microsoft.com/office/drawing/2014/main" id="{DC8D0E7B-BAF8-45CA-8DA2-BBC39874A069}"/>
                </a:ext>
              </a:extLst>
            </p:cNvPr>
            <p:cNvSpPr>
              <a:spLocks/>
            </p:cNvSpPr>
            <p:nvPr/>
          </p:nvSpPr>
          <p:spPr bwMode="auto">
            <a:xfrm>
              <a:off x="3448051" y="4213888"/>
              <a:ext cx="211080" cy="343269"/>
            </a:xfrm>
            <a:prstGeom prst="roundRect">
              <a:avLst/>
            </a:prstGeom>
            <a:gradFill>
              <a:gsLst>
                <a:gs pos="0">
                  <a:srgbClr val="7CEFD8"/>
                </a:gs>
                <a:gs pos="0">
                  <a:srgbClr val="7FB7DC"/>
                </a:gs>
                <a:gs pos="18000">
                  <a:srgbClr val="C00000"/>
                </a:gs>
                <a:gs pos="92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400" b="1" dirty="0">
                  <a:solidFill>
                    <a:schemeClr val="bg1"/>
                  </a:solidFill>
                  <a:latin typeface="Segoe UI" panose="020B0502040204020203" pitchFamily="34" charset="0"/>
                  <a:cs typeface="Segoe UI" panose="020B0502040204020203" pitchFamily="34" charset="0"/>
                </a:rPr>
                <a:t>*</a:t>
              </a:r>
            </a:p>
          </p:txBody>
        </p:sp>
        <p:sp>
          <p:nvSpPr>
            <p:cNvPr id="122" name="Freeform 25">
              <a:extLst>
                <a:ext uri="{FF2B5EF4-FFF2-40B4-BE49-F238E27FC236}">
                  <a16:creationId xmlns:a16="http://schemas.microsoft.com/office/drawing/2014/main" id="{DA777C18-57B9-4356-8410-CAF5D667C5F5}"/>
                </a:ext>
              </a:extLst>
            </p:cNvPr>
            <p:cNvSpPr>
              <a:spLocks/>
            </p:cNvSpPr>
            <p:nvPr/>
          </p:nvSpPr>
          <p:spPr bwMode="auto">
            <a:xfrm>
              <a:off x="3945891" y="4210634"/>
              <a:ext cx="211080" cy="343269"/>
            </a:xfrm>
            <a:prstGeom prst="roundRect">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400" b="1" dirty="0">
                  <a:solidFill>
                    <a:schemeClr val="bg1"/>
                  </a:solidFill>
                  <a:latin typeface="Segoe UI" panose="020B0502040204020203" pitchFamily="34" charset="0"/>
                  <a:cs typeface="Segoe UI" panose="020B0502040204020203" pitchFamily="34" charset="0"/>
                </a:rPr>
                <a:t>1</a:t>
              </a:r>
            </a:p>
          </p:txBody>
        </p:sp>
        <p:sp>
          <p:nvSpPr>
            <p:cNvPr id="123" name="Freeform 25">
              <a:extLst>
                <a:ext uri="{FF2B5EF4-FFF2-40B4-BE49-F238E27FC236}">
                  <a16:creationId xmlns:a16="http://schemas.microsoft.com/office/drawing/2014/main" id="{ACFE38B7-BF8F-42FE-B152-0B40483C8F37}"/>
                </a:ext>
              </a:extLst>
            </p:cNvPr>
            <p:cNvSpPr>
              <a:spLocks/>
            </p:cNvSpPr>
            <p:nvPr/>
          </p:nvSpPr>
          <p:spPr bwMode="auto">
            <a:xfrm>
              <a:off x="4156971" y="4210634"/>
              <a:ext cx="211080" cy="343269"/>
            </a:xfrm>
            <a:prstGeom prst="roundRect">
              <a:avLst/>
            </a:prstGeom>
            <a:gradFill>
              <a:gsLst>
                <a:gs pos="0">
                  <a:srgbClr val="7CEFD8"/>
                </a:gs>
                <a:gs pos="0">
                  <a:srgbClr val="7FB7DC"/>
                </a:gs>
                <a:gs pos="18000">
                  <a:srgbClr val="C00000"/>
                </a:gs>
                <a:gs pos="92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400" b="1" dirty="0">
                <a:solidFill>
                  <a:schemeClr val="bg1"/>
                </a:solidFill>
                <a:latin typeface="Segoe UI" panose="020B0502040204020203" pitchFamily="34" charset="0"/>
                <a:cs typeface="Segoe UI" panose="020B0502040204020203" pitchFamily="34" charset="0"/>
              </a:endParaRPr>
            </a:p>
          </p:txBody>
        </p:sp>
        <p:sp>
          <p:nvSpPr>
            <p:cNvPr id="125" name="Freeform 25">
              <a:extLst>
                <a:ext uri="{FF2B5EF4-FFF2-40B4-BE49-F238E27FC236}">
                  <a16:creationId xmlns:a16="http://schemas.microsoft.com/office/drawing/2014/main" id="{388C564B-9563-4F4F-BE90-550FFF5EC0C0}"/>
                </a:ext>
              </a:extLst>
            </p:cNvPr>
            <p:cNvSpPr>
              <a:spLocks/>
            </p:cNvSpPr>
            <p:nvPr/>
          </p:nvSpPr>
          <p:spPr bwMode="auto">
            <a:xfrm>
              <a:off x="4645646" y="4213888"/>
              <a:ext cx="211080" cy="343269"/>
            </a:xfrm>
            <a:prstGeom prst="roundRect">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400" b="1" dirty="0">
                  <a:solidFill>
                    <a:schemeClr val="bg1"/>
                  </a:solidFill>
                  <a:latin typeface="Segoe UI" panose="020B0502040204020203" pitchFamily="34" charset="0"/>
                  <a:cs typeface="Segoe UI" panose="020B0502040204020203" pitchFamily="34" charset="0"/>
                </a:rPr>
                <a:t>2</a:t>
              </a:r>
            </a:p>
          </p:txBody>
        </p:sp>
        <p:sp>
          <p:nvSpPr>
            <p:cNvPr id="126" name="Freeform 25">
              <a:extLst>
                <a:ext uri="{FF2B5EF4-FFF2-40B4-BE49-F238E27FC236}">
                  <a16:creationId xmlns:a16="http://schemas.microsoft.com/office/drawing/2014/main" id="{AAF2307F-52E6-4701-AD0F-5473BE20F045}"/>
                </a:ext>
              </a:extLst>
            </p:cNvPr>
            <p:cNvSpPr>
              <a:spLocks/>
            </p:cNvSpPr>
            <p:nvPr/>
          </p:nvSpPr>
          <p:spPr bwMode="auto">
            <a:xfrm>
              <a:off x="4856726" y="4213888"/>
              <a:ext cx="211080" cy="343269"/>
            </a:xfrm>
            <a:prstGeom prst="roundRect">
              <a:avLst/>
            </a:prstGeom>
            <a:gradFill>
              <a:gsLst>
                <a:gs pos="0">
                  <a:srgbClr val="7CEFD8"/>
                </a:gs>
                <a:gs pos="0">
                  <a:srgbClr val="7FB7DC"/>
                </a:gs>
                <a:gs pos="18000">
                  <a:srgbClr val="C00000"/>
                </a:gs>
                <a:gs pos="92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400" b="1" dirty="0">
                <a:solidFill>
                  <a:schemeClr val="bg1"/>
                </a:solidFill>
                <a:latin typeface="Segoe UI" panose="020B0502040204020203" pitchFamily="34" charset="0"/>
                <a:cs typeface="Segoe UI" panose="020B0502040204020203" pitchFamily="34" charset="0"/>
              </a:endParaRPr>
            </a:p>
          </p:txBody>
        </p:sp>
        <p:sp>
          <p:nvSpPr>
            <p:cNvPr id="127" name="Freeform 25">
              <a:extLst>
                <a:ext uri="{FF2B5EF4-FFF2-40B4-BE49-F238E27FC236}">
                  <a16:creationId xmlns:a16="http://schemas.microsoft.com/office/drawing/2014/main" id="{8B17E776-870F-4DA1-B10A-093B17E1E467}"/>
                </a:ext>
              </a:extLst>
            </p:cNvPr>
            <p:cNvSpPr>
              <a:spLocks/>
            </p:cNvSpPr>
            <p:nvPr/>
          </p:nvSpPr>
          <p:spPr bwMode="auto">
            <a:xfrm>
              <a:off x="5316209" y="4210634"/>
              <a:ext cx="211080" cy="343269"/>
            </a:xfrm>
            <a:prstGeom prst="roundRect">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400" b="1" dirty="0">
                  <a:solidFill>
                    <a:schemeClr val="bg1"/>
                  </a:solidFill>
                  <a:latin typeface="Segoe UI" panose="020B0502040204020203" pitchFamily="34" charset="0"/>
                  <a:cs typeface="Segoe UI" panose="020B0502040204020203" pitchFamily="34" charset="0"/>
                </a:rPr>
                <a:t>3</a:t>
              </a:r>
            </a:p>
          </p:txBody>
        </p:sp>
        <p:sp>
          <p:nvSpPr>
            <p:cNvPr id="128" name="Freeform 25">
              <a:extLst>
                <a:ext uri="{FF2B5EF4-FFF2-40B4-BE49-F238E27FC236}">
                  <a16:creationId xmlns:a16="http://schemas.microsoft.com/office/drawing/2014/main" id="{CACCEA02-25D6-46AE-BE62-2370F3FB8DC9}"/>
                </a:ext>
              </a:extLst>
            </p:cNvPr>
            <p:cNvSpPr>
              <a:spLocks/>
            </p:cNvSpPr>
            <p:nvPr/>
          </p:nvSpPr>
          <p:spPr bwMode="auto">
            <a:xfrm>
              <a:off x="5527289" y="4210634"/>
              <a:ext cx="211080" cy="343269"/>
            </a:xfrm>
            <a:prstGeom prst="roundRect">
              <a:avLst/>
            </a:prstGeom>
            <a:gradFill>
              <a:gsLst>
                <a:gs pos="0">
                  <a:srgbClr val="7CEFD8"/>
                </a:gs>
                <a:gs pos="0">
                  <a:srgbClr val="7FB7DC"/>
                </a:gs>
                <a:gs pos="18000">
                  <a:srgbClr val="C00000"/>
                </a:gs>
                <a:gs pos="92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400" b="1" dirty="0">
                <a:solidFill>
                  <a:schemeClr val="bg1"/>
                </a:solidFill>
                <a:latin typeface="Segoe UI" panose="020B0502040204020203" pitchFamily="34" charset="0"/>
                <a:cs typeface="Segoe UI" panose="020B0502040204020203" pitchFamily="34" charset="0"/>
              </a:endParaRPr>
            </a:p>
          </p:txBody>
        </p:sp>
        <p:sp>
          <p:nvSpPr>
            <p:cNvPr id="129" name="Freeform 25">
              <a:extLst>
                <a:ext uri="{FF2B5EF4-FFF2-40B4-BE49-F238E27FC236}">
                  <a16:creationId xmlns:a16="http://schemas.microsoft.com/office/drawing/2014/main" id="{4937CFC1-1A89-4F14-BEEC-0A5ADFB6C36A}"/>
                </a:ext>
              </a:extLst>
            </p:cNvPr>
            <p:cNvSpPr>
              <a:spLocks/>
            </p:cNvSpPr>
            <p:nvPr/>
          </p:nvSpPr>
          <p:spPr bwMode="auto">
            <a:xfrm>
              <a:off x="5957372" y="4210634"/>
              <a:ext cx="211080" cy="343269"/>
            </a:xfrm>
            <a:prstGeom prst="roundRect">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400" b="1" dirty="0">
                  <a:solidFill>
                    <a:schemeClr val="bg1"/>
                  </a:solidFill>
                  <a:latin typeface="Segoe UI" panose="020B0502040204020203" pitchFamily="34" charset="0"/>
                  <a:cs typeface="Segoe UI" panose="020B0502040204020203" pitchFamily="34" charset="0"/>
                </a:rPr>
                <a:t>4</a:t>
              </a:r>
            </a:p>
          </p:txBody>
        </p:sp>
        <p:sp>
          <p:nvSpPr>
            <p:cNvPr id="130" name="Freeform 25">
              <a:extLst>
                <a:ext uri="{FF2B5EF4-FFF2-40B4-BE49-F238E27FC236}">
                  <a16:creationId xmlns:a16="http://schemas.microsoft.com/office/drawing/2014/main" id="{AE58AF3B-D9A0-4B31-B18F-B5BA7FBF4C88}"/>
                </a:ext>
              </a:extLst>
            </p:cNvPr>
            <p:cNvSpPr>
              <a:spLocks/>
            </p:cNvSpPr>
            <p:nvPr/>
          </p:nvSpPr>
          <p:spPr bwMode="auto">
            <a:xfrm>
              <a:off x="6168452" y="4210634"/>
              <a:ext cx="211080" cy="343269"/>
            </a:xfrm>
            <a:prstGeom prst="roundRect">
              <a:avLst/>
            </a:prstGeom>
            <a:gradFill>
              <a:gsLst>
                <a:gs pos="0">
                  <a:srgbClr val="7CEFD8"/>
                </a:gs>
                <a:gs pos="0">
                  <a:srgbClr val="7FB7DC"/>
                </a:gs>
                <a:gs pos="18000">
                  <a:srgbClr val="C00000"/>
                </a:gs>
                <a:gs pos="92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400" b="1" dirty="0">
                <a:solidFill>
                  <a:schemeClr val="bg1"/>
                </a:solidFill>
                <a:latin typeface="Segoe UI" panose="020B0502040204020203" pitchFamily="34" charset="0"/>
                <a:cs typeface="Segoe UI" panose="020B0502040204020203" pitchFamily="34" charset="0"/>
              </a:endParaRPr>
            </a:p>
          </p:txBody>
        </p:sp>
        <p:sp>
          <p:nvSpPr>
            <p:cNvPr id="132" name="Freeform 25">
              <a:extLst>
                <a:ext uri="{FF2B5EF4-FFF2-40B4-BE49-F238E27FC236}">
                  <a16:creationId xmlns:a16="http://schemas.microsoft.com/office/drawing/2014/main" id="{631683B6-5F88-474C-AA5A-83CADCCECBCD}"/>
                </a:ext>
              </a:extLst>
            </p:cNvPr>
            <p:cNvSpPr>
              <a:spLocks/>
            </p:cNvSpPr>
            <p:nvPr/>
          </p:nvSpPr>
          <p:spPr bwMode="auto">
            <a:xfrm>
              <a:off x="6577392" y="4220080"/>
              <a:ext cx="211080" cy="343269"/>
            </a:xfrm>
            <a:prstGeom prst="roundRect">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400" b="1" dirty="0">
                  <a:solidFill>
                    <a:schemeClr val="bg1"/>
                  </a:solidFill>
                  <a:latin typeface="Segoe UI" panose="020B0502040204020203" pitchFamily="34" charset="0"/>
                  <a:cs typeface="Segoe UI" panose="020B0502040204020203" pitchFamily="34" charset="0"/>
                </a:rPr>
                <a:t>5</a:t>
              </a:r>
            </a:p>
          </p:txBody>
        </p:sp>
        <p:sp>
          <p:nvSpPr>
            <p:cNvPr id="133" name="Freeform 25">
              <a:extLst>
                <a:ext uri="{FF2B5EF4-FFF2-40B4-BE49-F238E27FC236}">
                  <a16:creationId xmlns:a16="http://schemas.microsoft.com/office/drawing/2014/main" id="{BB40A893-C576-42D4-9689-28402173F037}"/>
                </a:ext>
              </a:extLst>
            </p:cNvPr>
            <p:cNvSpPr>
              <a:spLocks/>
            </p:cNvSpPr>
            <p:nvPr/>
          </p:nvSpPr>
          <p:spPr bwMode="auto">
            <a:xfrm>
              <a:off x="6788472" y="4220080"/>
              <a:ext cx="211080" cy="343269"/>
            </a:xfrm>
            <a:prstGeom prst="roundRect">
              <a:avLst/>
            </a:prstGeom>
            <a:gradFill>
              <a:gsLst>
                <a:gs pos="0">
                  <a:srgbClr val="7CEFD8"/>
                </a:gs>
                <a:gs pos="0">
                  <a:srgbClr val="7FB7DC"/>
                </a:gs>
                <a:gs pos="18000">
                  <a:srgbClr val="C00000"/>
                </a:gs>
                <a:gs pos="92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400" b="1" dirty="0">
                <a:solidFill>
                  <a:schemeClr val="bg1"/>
                </a:solidFill>
                <a:latin typeface="Segoe UI" panose="020B0502040204020203" pitchFamily="34" charset="0"/>
                <a:cs typeface="Segoe UI" panose="020B0502040204020203" pitchFamily="34" charset="0"/>
              </a:endParaRPr>
            </a:p>
          </p:txBody>
        </p:sp>
        <p:sp>
          <p:nvSpPr>
            <p:cNvPr id="134" name="Freeform 25">
              <a:extLst>
                <a:ext uri="{FF2B5EF4-FFF2-40B4-BE49-F238E27FC236}">
                  <a16:creationId xmlns:a16="http://schemas.microsoft.com/office/drawing/2014/main" id="{6F2DDAED-E4EA-4E30-B612-77393BF5A154}"/>
                </a:ext>
              </a:extLst>
            </p:cNvPr>
            <p:cNvSpPr>
              <a:spLocks/>
            </p:cNvSpPr>
            <p:nvPr/>
          </p:nvSpPr>
          <p:spPr bwMode="auto">
            <a:xfrm>
              <a:off x="7226090" y="4223334"/>
              <a:ext cx="211080" cy="343269"/>
            </a:xfrm>
            <a:prstGeom prst="roundRect">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400" b="1" dirty="0">
                  <a:solidFill>
                    <a:schemeClr val="bg1"/>
                  </a:solidFill>
                  <a:latin typeface="Segoe UI" panose="020B0502040204020203" pitchFamily="34" charset="0"/>
                  <a:cs typeface="Segoe UI" panose="020B0502040204020203" pitchFamily="34" charset="0"/>
                </a:rPr>
                <a:t>6</a:t>
              </a:r>
            </a:p>
          </p:txBody>
        </p:sp>
        <p:sp>
          <p:nvSpPr>
            <p:cNvPr id="135" name="Freeform 25">
              <a:extLst>
                <a:ext uri="{FF2B5EF4-FFF2-40B4-BE49-F238E27FC236}">
                  <a16:creationId xmlns:a16="http://schemas.microsoft.com/office/drawing/2014/main" id="{E46F6BC3-8737-4744-A11C-B7F14D9CEAC6}"/>
                </a:ext>
              </a:extLst>
            </p:cNvPr>
            <p:cNvSpPr>
              <a:spLocks/>
            </p:cNvSpPr>
            <p:nvPr/>
          </p:nvSpPr>
          <p:spPr bwMode="auto">
            <a:xfrm>
              <a:off x="7437170" y="4223334"/>
              <a:ext cx="211080" cy="343269"/>
            </a:xfrm>
            <a:prstGeom prst="roundRect">
              <a:avLst/>
            </a:prstGeom>
            <a:gradFill>
              <a:gsLst>
                <a:gs pos="0">
                  <a:srgbClr val="7CEFD8"/>
                </a:gs>
                <a:gs pos="0">
                  <a:srgbClr val="7FB7DC"/>
                </a:gs>
                <a:gs pos="18000">
                  <a:srgbClr val="C00000"/>
                </a:gs>
                <a:gs pos="92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400" b="1" dirty="0">
                <a:solidFill>
                  <a:schemeClr val="bg1"/>
                </a:solidFill>
                <a:latin typeface="Segoe UI" panose="020B0502040204020203" pitchFamily="34" charset="0"/>
                <a:cs typeface="Segoe UI" panose="020B0502040204020203" pitchFamily="34" charset="0"/>
              </a:endParaRPr>
            </a:p>
          </p:txBody>
        </p:sp>
        <p:sp>
          <p:nvSpPr>
            <p:cNvPr id="137" name="Freeform 25">
              <a:extLst>
                <a:ext uri="{FF2B5EF4-FFF2-40B4-BE49-F238E27FC236}">
                  <a16:creationId xmlns:a16="http://schemas.microsoft.com/office/drawing/2014/main" id="{66DE7B19-9254-4A63-8F75-8C85588D08EB}"/>
                </a:ext>
              </a:extLst>
            </p:cNvPr>
            <p:cNvSpPr>
              <a:spLocks/>
            </p:cNvSpPr>
            <p:nvPr/>
          </p:nvSpPr>
          <p:spPr bwMode="auto">
            <a:xfrm>
              <a:off x="7871510" y="4220080"/>
              <a:ext cx="211080" cy="343269"/>
            </a:xfrm>
            <a:prstGeom prst="roundRect">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400" b="1" dirty="0">
                  <a:solidFill>
                    <a:schemeClr val="bg1"/>
                  </a:solidFill>
                  <a:latin typeface="Segoe UI" panose="020B0502040204020203" pitchFamily="34" charset="0"/>
                  <a:cs typeface="Segoe UI" panose="020B0502040204020203" pitchFamily="34" charset="0"/>
                </a:rPr>
                <a:t>7</a:t>
              </a:r>
            </a:p>
          </p:txBody>
        </p:sp>
        <p:sp>
          <p:nvSpPr>
            <p:cNvPr id="138" name="Freeform 25">
              <a:extLst>
                <a:ext uri="{FF2B5EF4-FFF2-40B4-BE49-F238E27FC236}">
                  <a16:creationId xmlns:a16="http://schemas.microsoft.com/office/drawing/2014/main" id="{8351CC1E-7A0F-4355-B75A-1D8CE4784B8B}"/>
                </a:ext>
              </a:extLst>
            </p:cNvPr>
            <p:cNvSpPr>
              <a:spLocks/>
            </p:cNvSpPr>
            <p:nvPr/>
          </p:nvSpPr>
          <p:spPr bwMode="auto">
            <a:xfrm>
              <a:off x="8082590" y="4220080"/>
              <a:ext cx="211080" cy="343269"/>
            </a:xfrm>
            <a:prstGeom prst="roundRect">
              <a:avLst/>
            </a:prstGeom>
            <a:gradFill>
              <a:gsLst>
                <a:gs pos="0">
                  <a:srgbClr val="7CEFD8"/>
                </a:gs>
                <a:gs pos="0">
                  <a:srgbClr val="7FB7DC"/>
                </a:gs>
                <a:gs pos="18000">
                  <a:srgbClr val="C00000"/>
                </a:gs>
                <a:gs pos="92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400" b="1" dirty="0">
                <a:solidFill>
                  <a:schemeClr val="bg1"/>
                </a:solidFill>
                <a:latin typeface="Segoe UI" panose="020B0502040204020203" pitchFamily="34" charset="0"/>
                <a:cs typeface="Segoe UI" panose="020B0502040204020203" pitchFamily="34" charset="0"/>
              </a:endParaRPr>
            </a:p>
          </p:txBody>
        </p:sp>
        <p:sp>
          <p:nvSpPr>
            <p:cNvPr id="139" name="Freeform 25">
              <a:extLst>
                <a:ext uri="{FF2B5EF4-FFF2-40B4-BE49-F238E27FC236}">
                  <a16:creationId xmlns:a16="http://schemas.microsoft.com/office/drawing/2014/main" id="{D06E4110-E194-4FD3-A2C7-58AB5AE37BF2}"/>
                </a:ext>
              </a:extLst>
            </p:cNvPr>
            <p:cNvSpPr>
              <a:spLocks/>
            </p:cNvSpPr>
            <p:nvPr/>
          </p:nvSpPr>
          <p:spPr bwMode="auto">
            <a:xfrm>
              <a:off x="8559488" y="4223334"/>
              <a:ext cx="211080" cy="343269"/>
            </a:xfrm>
            <a:prstGeom prst="roundRect">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400" b="1" dirty="0">
                  <a:solidFill>
                    <a:schemeClr val="bg1"/>
                  </a:solidFill>
                  <a:latin typeface="Segoe UI" panose="020B0502040204020203" pitchFamily="34" charset="0"/>
                  <a:cs typeface="Segoe UI" panose="020B0502040204020203" pitchFamily="34" charset="0"/>
                </a:rPr>
                <a:t>8</a:t>
              </a:r>
            </a:p>
          </p:txBody>
        </p:sp>
        <p:sp>
          <p:nvSpPr>
            <p:cNvPr id="140" name="Freeform 25">
              <a:extLst>
                <a:ext uri="{FF2B5EF4-FFF2-40B4-BE49-F238E27FC236}">
                  <a16:creationId xmlns:a16="http://schemas.microsoft.com/office/drawing/2014/main" id="{344432A9-B318-4379-9425-F315317925DF}"/>
                </a:ext>
              </a:extLst>
            </p:cNvPr>
            <p:cNvSpPr>
              <a:spLocks/>
            </p:cNvSpPr>
            <p:nvPr/>
          </p:nvSpPr>
          <p:spPr bwMode="auto">
            <a:xfrm>
              <a:off x="8770568" y="4223334"/>
              <a:ext cx="211080" cy="343269"/>
            </a:xfrm>
            <a:prstGeom prst="roundRect">
              <a:avLst/>
            </a:prstGeom>
            <a:gradFill>
              <a:gsLst>
                <a:gs pos="0">
                  <a:srgbClr val="7CEFD8"/>
                </a:gs>
                <a:gs pos="0">
                  <a:srgbClr val="7FB7DC"/>
                </a:gs>
                <a:gs pos="18000">
                  <a:srgbClr val="C00000"/>
                </a:gs>
                <a:gs pos="92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400" b="1" dirty="0">
                <a:solidFill>
                  <a:schemeClr val="bg1"/>
                </a:solidFill>
                <a:latin typeface="Segoe UI" panose="020B0502040204020203" pitchFamily="34" charset="0"/>
                <a:cs typeface="Segoe UI" panose="020B0502040204020203" pitchFamily="34" charset="0"/>
              </a:endParaRPr>
            </a:p>
          </p:txBody>
        </p:sp>
        <p:sp>
          <p:nvSpPr>
            <p:cNvPr id="142" name="Freeform 25">
              <a:extLst>
                <a:ext uri="{FF2B5EF4-FFF2-40B4-BE49-F238E27FC236}">
                  <a16:creationId xmlns:a16="http://schemas.microsoft.com/office/drawing/2014/main" id="{74D50102-1557-4429-B1B6-9774FA82ED4F}"/>
                </a:ext>
              </a:extLst>
            </p:cNvPr>
            <p:cNvSpPr>
              <a:spLocks/>
            </p:cNvSpPr>
            <p:nvPr/>
          </p:nvSpPr>
          <p:spPr bwMode="auto">
            <a:xfrm>
              <a:off x="9271686" y="4226588"/>
              <a:ext cx="211080" cy="343269"/>
            </a:xfrm>
            <a:prstGeom prst="roundRect">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400" b="1" dirty="0">
                  <a:solidFill>
                    <a:schemeClr val="bg1"/>
                  </a:solidFill>
                  <a:latin typeface="Segoe UI" panose="020B0502040204020203" pitchFamily="34" charset="0"/>
                  <a:cs typeface="Segoe UI" panose="020B0502040204020203" pitchFamily="34" charset="0"/>
                </a:rPr>
                <a:t>9</a:t>
              </a:r>
            </a:p>
          </p:txBody>
        </p:sp>
        <p:sp>
          <p:nvSpPr>
            <p:cNvPr id="143" name="Freeform 25">
              <a:extLst>
                <a:ext uri="{FF2B5EF4-FFF2-40B4-BE49-F238E27FC236}">
                  <a16:creationId xmlns:a16="http://schemas.microsoft.com/office/drawing/2014/main" id="{0CAE0F4F-6C7E-454E-9B7C-B8CC74D5FB78}"/>
                </a:ext>
              </a:extLst>
            </p:cNvPr>
            <p:cNvSpPr>
              <a:spLocks/>
            </p:cNvSpPr>
            <p:nvPr/>
          </p:nvSpPr>
          <p:spPr bwMode="auto">
            <a:xfrm>
              <a:off x="9482766" y="4226588"/>
              <a:ext cx="211080" cy="343269"/>
            </a:xfrm>
            <a:prstGeom prst="roundRect">
              <a:avLst/>
            </a:prstGeom>
            <a:gradFill>
              <a:gsLst>
                <a:gs pos="0">
                  <a:srgbClr val="7CEFD8"/>
                </a:gs>
                <a:gs pos="0">
                  <a:srgbClr val="7FB7DC"/>
                </a:gs>
                <a:gs pos="18000">
                  <a:srgbClr val="C00000"/>
                </a:gs>
                <a:gs pos="92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400" b="1" dirty="0">
                <a:solidFill>
                  <a:schemeClr val="bg1"/>
                </a:solidFill>
                <a:latin typeface="Segoe UI" panose="020B0502040204020203" pitchFamily="34" charset="0"/>
                <a:cs typeface="Segoe UI" panose="020B0502040204020203" pitchFamily="34" charset="0"/>
              </a:endParaRPr>
            </a:p>
          </p:txBody>
        </p:sp>
      </p:grpSp>
      <p:grpSp>
        <p:nvGrpSpPr>
          <p:cNvPr id="26" name="Gruppo 25">
            <a:extLst>
              <a:ext uri="{FF2B5EF4-FFF2-40B4-BE49-F238E27FC236}">
                <a16:creationId xmlns:a16="http://schemas.microsoft.com/office/drawing/2014/main" id="{E221519A-DDA6-478D-B9EC-A892A3FEAC2F}"/>
              </a:ext>
            </a:extLst>
          </p:cNvPr>
          <p:cNvGrpSpPr/>
          <p:nvPr/>
        </p:nvGrpSpPr>
        <p:grpSpPr>
          <a:xfrm>
            <a:off x="424337" y="4404942"/>
            <a:ext cx="1692062" cy="1691175"/>
            <a:chOff x="424337" y="4404942"/>
            <a:chExt cx="1692062" cy="1691175"/>
          </a:xfrm>
        </p:grpSpPr>
        <p:sp>
          <p:nvSpPr>
            <p:cNvPr id="144" name="TextBox 345">
              <a:extLst>
                <a:ext uri="{FF2B5EF4-FFF2-40B4-BE49-F238E27FC236}">
                  <a16:creationId xmlns:a16="http://schemas.microsoft.com/office/drawing/2014/main" id="{3A7B430B-0FC7-4631-86C5-4B8F0BD5B623}"/>
                </a:ext>
              </a:extLst>
            </p:cNvPr>
            <p:cNvSpPr txBox="1"/>
            <p:nvPr/>
          </p:nvSpPr>
          <p:spPr>
            <a:xfrm>
              <a:off x="453861" y="4404942"/>
              <a:ext cx="365704" cy="276999"/>
            </a:xfrm>
            <a:prstGeom prst="rect">
              <a:avLst/>
            </a:prstGeom>
            <a:noFill/>
            <a:effectLst>
              <a:outerShdw blurRad="50800" dist="38100" dir="8100000" algn="tr" rotWithShape="0">
                <a:prstClr val="black">
                  <a:alpha val="40000"/>
                </a:prstClr>
              </a:outerShdw>
            </a:effectLst>
          </p:spPr>
          <p:txBody>
            <a:bodyPr wrap="square" lIns="0" tIns="0" rIns="0" bIns="0" rtlCol="0">
              <a:spAutoFit/>
            </a:bodyPr>
            <a:lstStyle/>
            <a:p>
              <a:pPr algn="ctr"/>
              <a:r>
                <a:rPr lang="it-IT" b="1" dirty="0">
                  <a:solidFill>
                    <a:schemeClr val="bg1"/>
                  </a:solidFill>
                  <a:latin typeface="Segoe UI" panose="020B0502040204020203" pitchFamily="34" charset="0"/>
                  <a:cs typeface="Segoe UI" panose="020B0502040204020203" pitchFamily="34" charset="0"/>
                </a:rPr>
                <a:t>1</a:t>
              </a:r>
              <a:endParaRPr lang="en-US" b="1" dirty="0">
                <a:solidFill>
                  <a:schemeClr val="bg1"/>
                </a:solidFill>
                <a:latin typeface="Segoe UI" panose="020B0502040204020203" pitchFamily="34" charset="0"/>
                <a:cs typeface="Segoe UI" panose="020B0502040204020203" pitchFamily="34" charset="0"/>
              </a:endParaRPr>
            </a:p>
          </p:txBody>
        </p:sp>
        <p:sp>
          <p:nvSpPr>
            <p:cNvPr id="146" name="TextBox 345">
              <a:extLst>
                <a:ext uri="{FF2B5EF4-FFF2-40B4-BE49-F238E27FC236}">
                  <a16:creationId xmlns:a16="http://schemas.microsoft.com/office/drawing/2014/main" id="{EFA5AE78-E177-46B9-8592-41BC0239EF87}"/>
                </a:ext>
              </a:extLst>
            </p:cNvPr>
            <p:cNvSpPr txBox="1"/>
            <p:nvPr/>
          </p:nvSpPr>
          <p:spPr>
            <a:xfrm>
              <a:off x="1082018" y="4404942"/>
              <a:ext cx="365704" cy="276999"/>
            </a:xfrm>
            <a:prstGeom prst="rect">
              <a:avLst/>
            </a:prstGeom>
            <a:noFill/>
            <a:effectLst>
              <a:outerShdw blurRad="50800" dist="38100" dir="8100000" algn="tr" rotWithShape="0">
                <a:prstClr val="black">
                  <a:alpha val="40000"/>
                </a:prstClr>
              </a:outerShdw>
            </a:effectLst>
          </p:spPr>
          <p:txBody>
            <a:bodyPr wrap="square" lIns="0" tIns="0" rIns="0" bIns="0" rtlCol="0">
              <a:spAutoFit/>
            </a:bodyPr>
            <a:lstStyle/>
            <a:p>
              <a:pPr algn="ctr"/>
              <a:r>
                <a:rPr lang="it-IT" b="1" dirty="0">
                  <a:solidFill>
                    <a:schemeClr val="bg1"/>
                  </a:solidFill>
                  <a:latin typeface="Segoe UI" panose="020B0502040204020203" pitchFamily="34" charset="0"/>
                  <a:cs typeface="Segoe UI" panose="020B0502040204020203" pitchFamily="34" charset="0"/>
                </a:rPr>
                <a:t>2</a:t>
              </a:r>
              <a:endParaRPr lang="en-US" b="1" dirty="0">
                <a:solidFill>
                  <a:schemeClr val="bg1"/>
                </a:solidFill>
                <a:latin typeface="Segoe UI" panose="020B0502040204020203" pitchFamily="34" charset="0"/>
                <a:cs typeface="Segoe UI" panose="020B0502040204020203" pitchFamily="34" charset="0"/>
              </a:endParaRPr>
            </a:p>
          </p:txBody>
        </p:sp>
        <p:sp>
          <p:nvSpPr>
            <p:cNvPr id="148" name="TextBox 345">
              <a:extLst>
                <a:ext uri="{FF2B5EF4-FFF2-40B4-BE49-F238E27FC236}">
                  <a16:creationId xmlns:a16="http://schemas.microsoft.com/office/drawing/2014/main" id="{EF952EF3-1C5D-478D-8C9C-3F69C47CC0A7}"/>
                </a:ext>
              </a:extLst>
            </p:cNvPr>
            <p:cNvSpPr txBox="1"/>
            <p:nvPr/>
          </p:nvSpPr>
          <p:spPr>
            <a:xfrm>
              <a:off x="1750695" y="4404942"/>
              <a:ext cx="365704" cy="276999"/>
            </a:xfrm>
            <a:prstGeom prst="rect">
              <a:avLst/>
            </a:prstGeom>
            <a:noFill/>
            <a:effectLst>
              <a:outerShdw blurRad="50800" dist="38100" dir="8100000" algn="tr" rotWithShape="0">
                <a:prstClr val="black">
                  <a:alpha val="40000"/>
                </a:prstClr>
              </a:outerShdw>
            </a:effectLst>
          </p:spPr>
          <p:txBody>
            <a:bodyPr wrap="square" lIns="0" tIns="0" rIns="0" bIns="0" rtlCol="0">
              <a:spAutoFit/>
            </a:bodyPr>
            <a:lstStyle/>
            <a:p>
              <a:pPr algn="ctr"/>
              <a:r>
                <a:rPr lang="it-IT" b="1" dirty="0">
                  <a:solidFill>
                    <a:schemeClr val="bg1"/>
                  </a:solidFill>
                  <a:latin typeface="Segoe UI" panose="020B0502040204020203" pitchFamily="34" charset="0"/>
                  <a:cs typeface="Segoe UI" panose="020B0502040204020203" pitchFamily="34" charset="0"/>
                </a:rPr>
                <a:t>3</a:t>
              </a:r>
              <a:endParaRPr lang="en-US" b="1" dirty="0">
                <a:solidFill>
                  <a:schemeClr val="bg1"/>
                </a:solidFill>
                <a:latin typeface="Segoe UI" panose="020B0502040204020203" pitchFamily="34" charset="0"/>
                <a:cs typeface="Segoe UI" panose="020B0502040204020203" pitchFamily="34" charset="0"/>
              </a:endParaRPr>
            </a:p>
          </p:txBody>
        </p:sp>
        <p:sp>
          <p:nvSpPr>
            <p:cNvPr id="149" name="TextBox 345">
              <a:extLst>
                <a:ext uri="{FF2B5EF4-FFF2-40B4-BE49-F238E27FC236}">
                  <a16:creationId xmlns:a16="http://schemas.microsoft.com/office/drawing/2014/main" id="{E8A7915B-82E4-4676-96A3-652264AB16B7}"/>
                </a:ext>
              </a:extLst>
            </p:cNvPr>
            <p:cNvSpPr txBox="1"/>
            <p:nvPr/>
          </p:nvSpPr>
          <p:spPr>
            <a:xfrm>
              <a:off x="433840" y="5124064"/>
              <a:ext cx="365704" cy="276999"/>
            </a:xfrm>
            <a:prstGeom prst="rect">
              <a:avLst/>
            </a:prstGeom>
            <a:noFill/>
            <a:effectLst>
              <a:outerShdw blurRad="50800" dist="38100" dir="8100000" algn="tr" rotWithShape="0">
                <a:prstClr val="black">
                  <a:alpha val="40000"/>
                </a:prstClr>
              </a:outerShdw>
            </a:effectLst>
          </p:spPr>
          <p:txBody>
            <a:bodyPr wrap="square" lIns="0" tIns="0" rIns="0" bIns="0" rtlCol="0">
              <a:spAutoFit/>
            </a:bodyPr>
            <a:lstStyle/>
            <a:p>
              <a:pPr algn="ctr"/>
              <a:r>
                <a:rPr lang="it-IT" b="1" dirty="0">
                  <a:solidFill>
                    <a:schemeClr val="bg1"/>
                  </a:solidFill>
                  <a:latin typeface="Segoe UI" panose="020B0502040204020203" pitchFamily="34" charset="0"/>
                  <a:cs typeface="Segoe UI" panose="020B0502040204020203" pitchFamily="34" charset="0"/>
                </a:rPr>
                <a:t>4</a:t>
              </a:r>
              <a:endParaRPr lang="en-US" b="1" dirty="0">
                <a:solidFill>
                  <a:schemeClr val="bg1"/>
                </a:solidFill>
                <a:latin typeface="Segoe UI" panose="020B0502040204020203" pitchFamily="34" charset="0"/>
                <a:cs typeface="Segoe UI" panose="020B0502040204020203" pitchFamily="34" charset="0"/>
              </a:endParaRPr>
            </a:p>
          </p:txBody>
        </p:sp>
        <p:sp>
          <p:nvSpPr>
            <p:cNvPr id="150" name="TextBox 345">
              <a:extLst>
                <a:ext uri="{FF2B5EF4-FFF2-40B4-BE49-F238E27FC236}">
                  <a16:creationId xmlns:a16="http://schemas.microsoft.com/office/drawing/2014/main" id="{336A0206-A0AE-4FDE-9416-DC108F637D69}"/>
                </a:ext>
              </a:extLst>
            </p:cNvPr>
            <p:cNvSpPr txBox="1"/>
            <p:nvPr/>
          </p:nvSpPr>
          <p:spPr>
            <a:xfrm>
              <a:off x="1038077" y="5115879"/>
              <a:ext cx="365704" cy="276999"/>
            </a:xfrm>
            <a:prstGeom prst="rect">
              <a:avLst/>
            </a:prstGeom>
            <a:noFill/>
            <a:effectLst>
              <a:outerShdw blurRad="50800" dist="38100" dir="8100000" algn="tr" rotWithShape="0">
                <a:prstClr val="black">
                  <a:alpha val="40000"/>
                </a:prstClr>
              </a:outerShdw>
            </a:effectLst>
          </p:spPr>
          <p:txBody>
            <a:bodyPr wrap="square" lIns="0" tIns="0" rIns="0" bIns="0" rtlCol="0">
              <a:spAutoFit/>
            </a:bodyPr>
            <a:lstStyle/>
            <a:p>
              <a:pPr algn="ctr"/>
              <a:r>
                <a:rPr lang="it-IT" b="1" dirty="0">
                  <a:solidFill>
                    <a:schemeClr val="bg1"/>
                  </a:solidFill>
                  <a:latin typeface="Segoe UI" panose="020B0502040204020203" pitchFamily="34" charset="0"/>
                  <a:cs typeface="Segoe UI" panose="020B0502040204020203" pitchFamily="34" charset="0"/>
                </a:rPr>
                <a:t>5</a:t>
              </a:r>
              <a:endParaRPr lang="en-US" b="1" dirty="0">
                <a:solidFill>
                  <a:schemeClr val="bg1"/>
                </a:solidFill>
                <a:latin typeface="Segoe UI" panose="020B0502040204020203" pitchFamily="34" charset="0"/>
                <a:cs typeface="Segoe UI" panose="020B0502040204020203" pitchFamily="34" charset="0"/>
              </a:endParaRPr>
            </a:p>
          </p:txBody>
        </p:sp>
        <p:sp>
          <p:nvSpPr>
            <p:cNvPr id="151" name="TextBox 345">
              <a:extLst>
                <a:ext uri="{FF2B5EF4-FFF2-40B4-BE49-F238E27FC236}">
                  <a16:creationId xmlns:a16="http://schemas.microsoft.com/office/drawing/2014/main" id="{951FC639-DE9F-4B03-BCB3-523DE8E8107C}"/>
                </a:ext>
              </a:extLst>
            </p:cNvPr>
            <p:cNvSpPr txBox="1"/>
            <p:nvPr/>
          </p:nvSpPr>
          <p:spPr>
            <a:xfrm>
              <a:off x="1750110" y="5115878"/>
              <a:ext cx="365704" cy="276999"/>
            </a:xfrm>
            <a:prstGeom prst="rect">
              <a:avLst/>
            </a:prstGeom>
            <a:noFill/>
            <a:effectLst>
              <a:outerShdw blurRad="50800" dist="38100" dir="8100000" algn="tr" rotWithShape="0">
                <a:prstClr val="black">
                  <a:alpha val="40000"/>
                </a:prstClr>
              </a:outerShdw>
            </a:effectLst>
          </p:spPr>
          <p:txBody>
            <a:bodyPr wrap="square" lIns="0" tIns="0" rIns="0" bIns="0" rtlCol="0">
              <a:spAutoFit/>
            </a:bodyPr>
            <a:lstStyle/>
            <a:p>
              <a:pPr algn="ctr"/>
              <a:r>
                <a:rPr lang="it-IT" b="1" dirty="0">
                  <a:solidFill>
                    <a:schemeClr val="bg1"/>
                  </a:solidFill>
                  <a:latin typeface="Segoe UI" panose="020B0502040204020203" pitchFamily="34" charset="0"/>
                  <a:cs typeface="Segoe UI" panose="020B0502040204020203" pitchFamily="34" charset="0"/>
                </a:rPr>
                <a:t>6</a:t>
              </a:r>
              <a:endParaRPr lang="en-US" b="1" dirty="0">
                <a:solidFill>
                  <a:schemeClr val="bg1"/>
                </a:solidFill>
                <a:latin typeface="Segoe UI" panose="020B0502040204020203" pitchFamily="34" charset="0"/>
                <a:cs typeface="Segoe UI" panose="020B0502040204020203" pitchFamily="34" charset="0"/>
              </a:endParaRPr>
            </a:p>
          </p:txBody>
        </p:sp>
        <p:sp>
          <p:nvSpPr>
            <p:cNvPr id="152" name="TextBox 345">
              <a:extLst>
                <a:ext uri="{FF2B5EF4-FFF2-40B4-BE49-F238E27FC236}">
                  <a16:creationId xmlns:a16="http://schemas.microsoft.com/office/drawing/2014/main" id="{8266F188-3555-4189-8A0C-3362A2A0286F}"/>
                </a:ext>
              </a:extLst>
            </p:cNvPr>
            <p:cNvSpPr txBox="1"/>
            <p:nvPr/>
          </p:nvSpPr>
          <p:spPr>
            <a:xfrm>
              <a:off x="424337" y="5802286"/>
              <a:ext cx="365704" cy="276999"/>
            </a:xfrm>
            <a:prstGeom prst="rect">
              <a:avLst/>
            </a:prstGeom>
            <a:noFill/>
            <a:effectLst>
              <a:outerShdw blurRad="50800" dist="38100" dir="8100000" algn="tr" rotWithShape="0">
                <a:prstClr val="black">
                  <a:alpha val="40000"/>
                </a:prstClr>
              </a:outerShdw>
            </a:effectLst>
          </p:spPr>
          <p:txBody>
            <a:bodyPr wrap="square" lIns="0" tIns="0" rIns="0" bIns="0" rtlCol="0">
              <a:spAutoFit/>
            </a:bodyPr>
            <a:lstStyle/>
            <a:p>
              <a:pPr algn="ctr"/>
              <a:r>
                <a:rPr lang="it-IT" b="1" dirty="0">
                  <a:solidFill>
                    <a:schemeClr val="bg1"/>
                  </a:solidFill>
                  <a:latin typeface="Segoe UI" panose="020B0502040204020203" pitchFamily="34" charset="0"/>
                  <a:cs typeface="Segoe UI" panose="020B0502040204020203" pitchFamily="34" charset="0"/>
                </a:rPr>
                <a:t>7</a:t>
              </a:r>
              <a:endParaRPr lang="en-US" b="1" dirty="0">
                <a:solidFill>
                  <a:schemeClr val="bg1"/>
                </a:solidFill>
                <a:latin typeface="Segoe UI" panose="020B0502040204020203" pitchFamily="34" charset="0"/>
                <a:cs typeface="Segoe UI" panose="020B0502040204020203" pitchFamily="34" charset="0"/>
              </a:endParaRPr>
            </a:p>
          </p:txBody>
        </p:sp>
        <p:sp>
          <p:nvSpPr>
            <p:cNvPr id="155" name="TextBox 345">
              <a:extLst>
                <a:ext uri="{FF2B5EF4-FFF2-40B4-BE49-F238E27FC236}">
                  <a16:creationId xmlns:a16="http://schemas.microsoft.com/office/drawing/2014/main" id="{5729FAD8-E40D-43B1-B91A-40429C38F59E}"/>
                </a:ext>
              </a:extLst>
            </p:cNvPr>
            <p:cNvSpPr txBox="1"/>
            <p:nvPr/>
          </p:nvSpPr>
          <p:spPr>
            <a:xfrm>
              <a:off x="1082018" y="5808476"/>
              <a:ext cx="365704" cy="276999"/>
            </a:xfrm>
            <a:prstGeom prst="rect">
              <a:avLst/>
            </a:prstGeom>
            <a:noFill/>
            <a:effectLst>
              <a:outerShdw blurRad="50800" dist="38100" dir="8100000" algn="tr" rotWithShape="0">
                <a:prstClr val="black">
                  <a:alpha val="40000"/>
                </a:prstClr>
              </a:outerShdw>
            </a:effectLst>
          </p:spPr>
          <p:txBody>
            <a:bodyPr wrap="square" lIns="0" tIns="0" rIns="0" bIns="0" rtlCol="0">
              <a:spAutoFit/>
            </a:bodyPr>
            <a:lstStyle/>
            <a:p>
              <a:pPr algn="ctr"/>
              <a:r>
                <a:rPr lang="it-IT" b="1" dirty="0">
                  <a:solidFill>
                    <a:schemeClr val="bg1"/>
                  </a:solidFill>
                  <a:latin typeface="Segoe UI" panose="020B0502040204020203" pitchFamily="34" charset="0"/>
                  <a:cs typeface="Segoe UI" panose="020B0502040204020203" pitchFamily="34" charset="0"/>
                </a:rPr>
                <a:t>8</a:t>
              </a:r>
              <a:endParaRPr lang="en-US" b="1" dirty="0">
                <a:solidFill>
                  <a:schemeClr val="bg1"/>
                </a:solidFill>
                <a:latin typeface="Segoe UI" panose="020B0502040204020203" pitchFamily="34" charset="0"/>
                <a:cs typeface="Segoe UI" panose="020B0502040204020203" pitchFamily="34" charset="0"/>
              </a:endParaRPr>
            </a:p>
          </p:txBody>
        </p:sp>
        <p:sp>
          <p:nvSpPr>
            <p:cNvPr id="162" name="TextBox 345">
              <a:extLst>
                <a:ext uri="{FF2B5EF4-FFF2-40B4-BE49-F238E27FC236}">
                  <a16:creationId xmlns:a16="http://schemas.microsoft.com/office/drawing/2014/main" id="{8193D56A-1F4B-4BE6-BFB6-57A632B69E80}"/>
                </a:ext>
              </a:extLst>
            </p:cNvPr>
            <p:cNvSpPr txBox="1"/>
            <p:nvPr/>
          </p:nvSpPr>
          <p:spPr>
            <a:xfrm>
              <a:off x="1750110" y="5819118"/>
              <a:ext cx="365704" cy="276999"/>
            </a:xfrm>
            <a:prstGeom prst="rect">
              <a:avLst/>
            </a:prstGeom>
            <a:noFill/>
            <a:effectLst>
              <a:outerShdw blurRad="50800" dist="38100" dir="8100000" algn="tr" rotWithShape="0">
                <a:prstClr val="black">
                  <a:alpha val="40000"/>
                </a:prstClr>
              </a:outerShdw>
            </a:effectLst>
          </p:spPr>
          <p:txBody>
            <a:bodyPr wrap="square" lIns="0" tIns="0" rIns="0" bIns="0" rtlCol="0">
              <a:spAutoFit/>
            </a:bodyPr>
            <a:lstStyle/>
            <a:p>
              <a:pPr algn="ctr"/>
              <a:r>
                <a:rPr lang="it-IT" b="1" dirty="0">
                  <a:solidFill>
                    <a:schemeClr val="bg1"/>
                  </a:solidFill>
                  <a:latin typeface="Segoe UI" panose="020B0502040204020203" pitchFamily="34" charset="0"/>
                  <a:cs typeface="Segoe UI" panose="020B0502040204020203" pitchFamily="34" charset="0"/>
                </a:rPr>
                <a:t>9</a:t>
              </a:r>
              <a:endParaRPr lang="en-US" b="1" dirty="0">
                <a:solidFill>
                  <a:schemeClr val="bg1"/>
                </a:solidFill>
                <a:latin typeface="Segoe UI" panose="020B0502040204020203" pitchFamily="34" charset="0"/>
                <a:cs typeface="Segoe UI" panose="020B0502040204020203" pitchFamily="34" charset="0"/>
              </a:endParaRPr>
            </a:p>
          </p:txBody>
        </p:sp>
      </p:grpSp>
      <p:sp>
        <p:nvSpPr>
          <p:cNvPr id="163" name="Freeform 25">
            <a:extLst>
              <a:ext uri="{FF2B5EF4-FFF2-40B4-BE49-F238E27FC236}">
                <a16:creationId xmlns:a16="http://schemas.microsoft.com/office/drawing/2014/main" id="{63FC4DEF-E3C9-47CB-9385-7541A93449D1}"/>
              </a:ext>
            </a:extLst>
          </p:cNvPr>
          <p:cNvSpPr>
            <a:spLocks/>
          </p:cNvSpPr>
          <p:nvPr/>
        </p:nvSpPr>
        <p:spPr bwMode="auto">
          <a:xfrm>
            <a:off x="3052863" y="1465948"/>
            <a:ext cx="1001455" cy="860951"/>
          </a:xfrm>
          <a:prstGeom prst="roundRect">
            <a:avLst/>
          </a:prstGeom>
          <a:gradFill>
            <a:gsLst>
              <a:gs pos="0">
                <a:srgbClr val="7CEFD8"/>
              </a:gs>
              <a:gs pos="37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2000" b="1" dirty="0">
                <a:solidFill>
                  <a:schemeClr val="bg1"/>
                </a:solidFill>
                <a:latin typeface="Segoe UI" panose="020B0502040204020203" pitchFamily="34" charset="0"/>
                <a:cs typeface="Segoe UI" panose="020B0502040204020203" pitchFamily="34" charset="0"/>
              </a:rPr>
              <a:t>MLP</a:t>
            </a:r>
          </a:p>
          <a:p>
            <a:pPr algn="ctr"/>
            <a:r>
              <a:rPr lang="en-US" sz="2000" b="1" dirty="0">
                <a:solidFill>
                  <a:schemeClr val="bg1"/>
                </a:solidFill>
                <a:latin typeface="Segoe UI" panose="020B0502040204020203" pitchFamily="34" charset="0"/>
                <a:cs typeface="Segoe UI" panose="020B0502040204020203" pitchFamily="34" charset="0"/>
              </a:rPr>
              <a:t>Head</a:t>
            </a:r>
          </a:p>
        </p:txBody>
      </p:sp>
      <p:sp>
        <p:nvSpPr>
          <p:cNvPr id="165" name="Rectangle 118">
            <a:extLst>
              <a:ext uri="{FF2B5EF4-FFF2-40B4-BE49-F238E27FC236}">
                <a16:creationId xmlns:a16="http://schemas.microsoft.com/office/drawing/2014/main" id="{DCD23A46-2009-4735-98A2-EE79DD56A020}"/>
              </a:ext>
            </a:extLst>
          </p:cNvPr>
          <p:cNvSpPr/>
          <p:nvPr/>
        </p:nvSpPr>
        <p:spPr>
          <a:xfrm>
            <a:off x="1981548" y="1773312"/>
            <a:ext cx="617907" cy="246221"/>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CLASS</a:t>
            </a:r>
          </a:p>
        </p:txBody>
      </p:sp>
      <p:cxnSp>
        <p:nvCxnSpPr>
          <p:cNvPr id="4" name="Connettore 2 3">
            <a:extLst>
              <a:ext uri="{FF2B5EF4-FFF2-40B4-BE49-F238E27FC236}">
                <a16:creationId xmlns:a16="http://schemas.microsoft.com/office/drawing/2014/main" id="{B1946FFC-E020-493D-8302-F97D330476AC}"/>
              </a:ext>
            </a:extLst>
          </p:cNvPr>
          <p:cNvCxnSpPr>
            <a:cxnSpLocks/>
          </p:cNvCxnSpPr>
          <p:nvPr/>
        </p:nvCxnSpPr>
        <p:spPr>
          <a:xfrm flipV="1">
            <a:off x="4147203" y="5355019"/>
            <a:ext cx="9768"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ttore 2 5">
            <a:extLst>
              <a:ext uri="{FF2B5EF4-FFF2-40B4-BE49-F238E27FC236}">
                <a16:creationId xmlns:a16="http://schemas.microsoft.com/office/drawing/2014/main" id="{A7C4CFA3-85DB-453D-A846-2A3056F3E038}"/>
              </a:ext>
            </a:extLst>
          </p:cNvPr>
          <p:cNvCxnSpPr>
            <a:cxnSpLocks/>
          </p:cNvCxnSpPr>
          <p:nvPr/>
        </p:nvCxnSpPr>
        <p:spPr>
          <a:xfrm flipH="1" flipV="1">
            <a:off x="4800209" y="5355019"/>
            <a:ext cx="1" cy="44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A2631A23-88AC-41C3-B033-E3DB0F25A123}"/>
              </a:ext>
            </a:extLst>
          </p:cNvPr>
          <p:cNvCxnSpPr>
            <a:cxnSpLocks/>
          </p:cNvCxnSpPr>
          <p:nvPr/>
        </p:nvCxnSpPr>
        <p:spPr>
          <a:xfrm flipH="1" flipV="1">
            <a:off x="5471709" y="5355019"/>
            <a:ext cx="1"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D4FC52C7-4858-4402-B959-6E431DDE5DDA}"/>
              </a:ext>
            </a:extLst>
          </p:cNvPr>
          <p:cNvCxnSpPr>
            <a:cxnSpLocks/>
          </p:cNvCxnSpPr>
          <p:nvPr/>
        </p:nvCxnSpPr>
        <p:spPr>
          <a:xfrm flipV="1">
            <a:off x="6128188" y="5355019"/>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ttore 2 67">
            <a:extLst>
              <a:ext uri="{FF2B5EF4-FFF2-40B4-BE49-F238E27FC236}">
                <a16:creationId xmlns:a16="http://schemas.microsoft.com/office/drawing/2014/main" id="{7E3D3867-E24E-48B5-971C-97EBAAC6A1CE}"/>
              </a:ext>
            </a:extLst>
          </p:cNvPr>
          <p:cNvCxnSpPr/>
          <p:nvPr/>
        </p:nvCxnSpPr>
        <p:spPr>
          <a:xfrm flipV="1">
            <a:off x="6783508" y="5355019"/>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ttore 2 68">
            <a:extLst>
              <a:ext uri="{FF2B5EF4-FFF2-40B4-BE49-F238E27FC236}">
                <a16:creationId xmlns:a16="http://schemas.microsoft.com/office/drawing/2014/main" id="{F0AC4080-6702-413E-9C92-ACDE4A10A8E0}"/>
              </a:ext>
            </a:extLst>
          </p:cNvPr>
          <p:cNvCxnSpPr>
            <a:cxnSpLocks/>
          </p:cNvCxnSpPr>
          <p:nvPr/>
        </p:nvCxnSpPr>
        <p:spPr>
          <a:xfrm flipV="1">
            <a:off x="7445085" y="5360090"/>
            <a:ext cx="9768"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ttore 2 69">
            <a:extLst>
              <a:ext uri="{FF2B5EF4-FFF2-40B4-BE49-F238E27FC236}">
                <a16:creationId xmlns:a16="http://schemas.microsoft.com/office/drawing/2014/main" id="{A3B8DE27-FA50-49F2-B1C1-0D77CD4A35CA}"/>
              </a:ext>
            </a:extLst>
          </p:cNvPr>
          <p:cNvCxnSpPr/>
          <p:nvPr/>
        </p:nvCxnSpPr>
        <p:spPr>
          <a:xfrm flipH="1" flipV="1">
            <a:off x="8098091" y="5360090"/>
            <a:ext cx="1" cy="44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ttore 2 70">
            <a:extLst>
              <a:ext uri="{FF2B5EF4-FFF2-40B4-BE49-F238E27FC236}">
                <a16:creationId xmlns:a16="http://schemas.microsoft.com/office/drawing/2014/main" id="{C3E918EB-B943-467A-8D47-45877668254E}"/>
              </a:ext>
            </a:extLst>
          </p:cNvPr>
          <p:cNvCxnSpPr/>
          <p:nvPr/>
        </p:nvCxnSpPr>
        <p:spPr>
          <a:xfrm flipH="1" flipV="1">
            <a:off x="8769591" y="5360090"/>
            <a:ext cx="1"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ttore 2 71">
            <a:extLst>
              <a:ext uri="{FF2B5EF4-FFF2-40B4-BE49-F238E27FC236}">
                <a16:creationId xmlns:a16="http://schemas.microsoft.com/office/drawing/2014/main" id="{2989CB90-ABAD-41F8-8D76-F054904D84FB}"/>
              </a:ext>
            </a:extLst>
          </p:cNvPr>
          <p:cNvCxnSpPr/>
          <p:nvPr/>
        </p:nvCxnSpPr>
        <p:spPr>
          <a:xfrm flipV="1">
            <a:off x="9426070" y="5360090"/>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ttore 2 72">
            <a:extLst>
              <a:ext uri="{FF2B5EF4-FFF2-40B4-BE49-F238E27FC236}">
                <a16:creationId xmlns:a16="http://schemas.microsoft.com/office/drawing/2014/main" id="{1A18997C-A420-419B-BD01-B88FD28445E6}"/>
              </a:ext>
            </a:extLst>
          </p:cNvPr>
          <p:cNvCxnSpPr>
            <a:cxnSpLocks/>
          </p:cNvCxnSpPr>
          <p:nvPr/>
        </p:nvCxnSpPr>
        <p:spPr>
          <a:xfrm flipV="1">
            <a:off x="4250835" y="4556443"/>
            <a:ext cx="9768"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onnettore 2 73">
            <a:extLst>
              <a:ext uri="{FF2B5EF4-FFF2-40B4-BE49-F238E27FC236}">
                <a16:creationId xmlns:a16="http://schemas.microsoft.com/office/drawing/2014/main" id="{E8938864-DDC0-4735-A977-BDE2B59B1CC2}"/>
              </a:ext>
            </a:extLst>
          </p:cNvPr>
          <p:cNvCxnSpPr>
            <a:cxnSpLocks/>
          </p:cNvCxnSpPr>
          <p:nvPr/>
        </p:nvCxnSpPr>
        <p:spPr>
          <a:xfrm flipH="1" flipV="1">
            <a:off x="4958705" y="4556443"/>
            <a:ext cx="1" cy="44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a:extLst>
              <a:ext uri="{FF2B5EF4-FFF2-40B4-BE49-F238E27FC236}">
                <a16:creationId xmlns:a16="http://schemas.microsoft.com/office/drawing/2014/main" id="{EA5AD127-4820-4AE9-8B85-061433AD05D3}"/>
              </a:ext>
            </a:extLst>
          </p:cNvPr>
          <p:cNvCxnSpPr>
            <a:cxnSpLocks/>
          </p:cNvCxnSpPr>
          <p:nvPr/>
        </p:nvCxnSpPr>
        <p:spPr>
          <a:xfrm flipH="1" flipV="1">
            <a:off x="5630205" y="4556443"/>
            <a:ext cx="1"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ttore 2 75">
            <a:extLst>
              <a:ext uri="{FF2B5EF4-FFF2-40B4-BE49-F238E27FC236}">
                <a16:creationId xmlns:a16="http://schemas.microsoft.com/office/drawing/2014/main" id="{9989DDF4-B8A5-426D-B128-D46E533FEC4A}"/>
              </a:ext>
            </a:extLst>
          </p:cNvPr>
          <p:cNvCxnSpPr>
            <a:cxnSpLocks/>
          </p:cNvCxnSpPr>
          <p:nvPr/>
        </p:nvCxnSpPr>
        <p:spPr>
          <a:xfrm flipV="1">
            <a:off x="6286684" y="4556443"/>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ttore 2 76">
            <a:extLst>
              <a:ext uri="{FF2B5EF4-FFF2-40B4-BE49-F238E27FC236}">
                <a16:creationId xmlns:a16="http://schemas.microsoft.com/office/drawing/2014/main" id="{A458E961-EF31-4076-842F-7D64F3A8769C}"/>
              </a:ext>
            </a:extLst>
          </p:cNvPr>
          <p:cNvCxnSpPr>
            <a:cxnSpLocks/>
          </p:cNvCxnSpPr>
          <p:nvPr/>
        </p:nvCxnSpPr>
        <p:spPr>
          <a:xfrm flipV="1">
            <a:off x="6905428" y="4556443"/>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1814308F-2127-4F63-95CB-2E66CAB25223}"/>
              </a:ext>
            </a:extLst>
          </p:cNvPr>
          <p:cNvCxnSpPr>
            <a:cxnSpLocks/>
          </p:cNvCxnSpPr>
          <p:nvPr/>
        </p:nvCxnSpPr>
        <p:spPr>
          <a:xfrm flipV="1">
            <a:off x="7536525" y="4561514"/>
            <a:ext cx="9768"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ttore 2 78">
            <a:extLst>
              <a:ext uri="{FF2B5EF4-FFF2-40B4-BE49-F238E27FC236}">
                <a16:creationId xmlns:a16="http://schemas.microsoft.com/office/drawing/2014/main" id="{3F094042-906F-4ABC-9210-3F0D327B650D}"/>
              </a:ext>
            </a:extLst>
          </p:cNvPr>
          <p:cNvCxnSpPr>
            <a:cxnSpLocks/>
          </p:cNvCxnSpPr>
          <p:nvPr/>
        </p:nvCxnSpPr>
        <p:spPr>
          <a:xfrm flipH="1" flipV="1">
            <a:off x="8207819" y="4561514"/>
            <a:ext cx="1" cy="44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ttore 2 79">
            <a:extLst>
              <a:ext uri="{FF2B5EF4-FFF2-40B4-BE49-F238E27FC236}">
                <a16:creationId xmlns:a16="http://schemas.microsoft.com/office/drawing/2014/main" id="{41DF08FF-6F7D-4FBB-93DD-4566914738AE}"/>
              </a:ext>
            </a:extLst>
          </p:cNvPr>
          <p:cNvCxnSpPr>
            <a:cxnSpLocks/>
          </p:cNvCxnSpPr>
          <p:nvPr/>
        </p:nvCxnSpPr>
        <p:spPr>
          <a:xfrm flipH="1" flipV="1">
            <a:off x="8897607" y="4561514"/>
            <a:ext cx="1"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ttore 2 80">
            <a:extLst>
              <a:ext uri="{FF2B5EF4-FFF2-40B4-BE49-F238E27FC236}">
                <a16:creationId xmlns:a16="http://schemas.microsoft.com/office/drawing/2014/main" id="{7B0CF534-EDA7-4167-86EA-A47D931CEBCB}"/>
              </a:ext>
            </a:extLst>
          </p:cNvPr>
          <p:cNvCxnSpPr>
            <a:cxnSpLocks/>
          </p:cNvCxnSpPr>
          <p:nvPr/>
        </p:nvCxnSpPr>
        <p:spPr>
          <a:xfrm flipV="1">
            <a:off x="9584566" y="4561514"/>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Freeform 25">
            <a:extLst>
              <a:ext uri="{FF2B5EF4-FFF2-40B4-BE49-F238E27FC236}">
                <a16:creationId xmlns:a16="http://schemas.microsoft.com/office/drawing/2014/main" id="{1EC3A70C-92A4-4A0C-9A07-2D22F876D815}"/>
              </a:ext>
            </a:extLst>
          </p:cNvPr>
          <p:cNvSpPr>
            <a:spLocks/>
          </p:cNvSpPr>
          <p:nvPr/>
        </p:nvSpPr>
        <p:spPr bwMode="auto">
          <a:xfrm>
            <a:off x="3800402" y="4866040"/>
            <a:ext cx="5932801" cy="488979"/>
          </a:xfrm>
          <a:prstGeom prst="roundRect">
            <a:avLst/>
          </a:prstGeom>
          <a:gradFill>
            <a:gsLst>
              <a:gs pos="0">
                <a:srgbClr val="7CEFD8"/>
              </a:gs>
              <a:gs pos="37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2000" b="1" dirty="0">
                <a:solidFill>
                  <a:schemeClr val="bg1"/>
                </a:solidFill>
                <a:latin typeface="Segoe UI" panose="020B0502040204020203" pitchFamily="34" charset="0"/>
                <a:cs typeface="Segoe UI" panose="020B0502040204020203" pitchFamily="34" charset="0"/>
              </a:rPr>
              <a:t>Linear Projection of Flattened Patches</a:t>
            </a:r>
          </a:p>
        </p:txBody>
      </p:sp>
      <p:cxnSp>
        <p:nvCxnSpPr>
          <p:cNvPr id="91" name="Connettore 2 90">
            <a:extLst>
              <a:ext uri="{FF2B5EF4-FFF2-40B4-BE49-F238E27FC236}">
                <a16:creationId xmlns:a16="http://schemas.microsoft.com/office/drawing/2014/main" id="{49F0BCCB-BD6A-4B1D-932A-BA9CF66F2AEB}"/>
              </a:ext>
            </a:extLst>
          </p:cNvPr>
          <p:cNvCxnSpPr>
            <a:cxnSpLocks/>
          </p:cNvCxnSpPr>
          <p:nvPr/>
        </p:nvCxnSpPr>
        <p:spPr>
          <a:xfrm flipV="1">
            <a:off x="4263027" y="3763963"/>
            <a:ext cx="9768" cy="45640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a:extLst>
              <a:ext uri="{FF2B5EF4-FFF2-40B4-BE49-F238E27FC236}">
                <a16:creationId xmlns:a16="http://schemas.microsoft.com/office/drawing/2014/main" id="{EE09BC33-E4F2-4324-A7AF-265322113AC0}"/>
              </a:ext>
            </a:extLst>
          </p:cNvPr>
          <p:cNvCxnSpPr>
            <a:cxnSpLocks/>
          </p:cNvCxnSpPr>
          <p:nvPr/>
        </p:nvCxnSpPr>
        <p:spPr>
          <a:xfrm flipH="1" flipV="1">
            <a:off x="4958705" y="3763963"/>
            <a:ext cx="1" cy="44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Connettore 2 92">
            <a:extLst>
              <a:ext uri="{FF2B5EF4-FFF2-40B4-BE49-F238E27FC236}">
                <a16:creationId xmlns:a16="http://schemas.microsoft.com/office/drawing/2014/main" id="{812E9C78-5D48-41E4-BE7F-87CA44787FEF}"/>
              </a:ext>
            </a:extLst>
          </p:cNvPr>
          <p:cNvCxnSpPr>
            <a:cxnSpLocks/>
          </p:cNvCxnSpPr>
          <p:nvPr/>
        </p:nvCxnSpPr>
        <p:spPr>
          <a:xfrm flipH="1" flipV="1">
            <a:off x="5630205" y="3763963"/>
            <a:ext cx="1"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0B0E1A17-E052-4664-9765-FB6E1AD9F388}"/>
              </a:ext>
            </a:extLst>
          </p:cNvPr>
          <p:cNvCxnSpPr>
            <a:cxnSpLocks/>
          </p:cNvCxnSpPr>
          <p:nvPr/>
        </p:nvCxnSpPr>
        <p:spPr>
          <a:xfrm flipV="1">
            <a:off x="6286684" y="3763963"/>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a:extLst>
              <a:ext uri="{FF2B5EF4-FFF2-40B4-BE49-F238E27FC236}">
                <a16:creationId xmlns:a16="http://schemas.microsoft.com/office/drawing/2014/main" id="{9B79CBD7-8DAE-4BE2-97D2-CADA30250959}"/>
              </a:ext>
            </a:extLst>
          </p:cNvPr>
          <p:cNvCxnSpPr>
            <a:cxnSpLocks/>
          </p:cNvCxnSpPr>
          <p:nvPr/>
        </p:nvCxnSpPr>
        <p:spPr>
          <a:xfrm flipV="1">
            <a:off x="6905428" y="3763963"/>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onnettore 2 95">
            <a:extLst>
              <a:ext uri="{FF2B5EF4-FFF2-40B4-BE49-F238E27FC236}">
                <a16:creationId xmlns:a16="http://schemas.microsoft.com/office/drawing/2014/main" id="{3CCA3B88-3790-4571-B1A2-28503FF0C124}"/>
              </a:ext>
            </a:extLst>
          </p:cNvPr>
          <p:cNvCxnSpPr>
            <a:cxnSpLocks/>
          </p:cNvCxnSpPr>
          <p:nvPr/>
        </p:nvCxnSpPr>
        <p:spPr>
          <a:xfrm flipV="1">
            <a:off x="7536525" y="3769034"/>
            <a:ext cx="9768"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ttore 2 96">
            <a:extLst>
              <a:ext uri="{FF2B5EF4-FFF2-40B4-BE49-F238E27FC236}">
                <a16:creationId xmlns:a16="http://schemas.microsoft.com/office/drawing/2014/main" id="{DB7C6655-CA0B-47E3-84B9-969B8B6AEF06}"/>
              </a:ext>
            </a:extLst>
          </p:cNvPr>
          <p:cNvCxnSpPr>
            <a:cxnSpLocks/>
          </p:cNvCxnSpPr>
          <p:nvPr/>
        </p:nvCxnSpPr>
        <p:spPr>
          <a:xfrm flipH="1" flipV="1">
            <a:off x="8207819" y="3769034"/>
            <a:ext cx="1" cy="44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nettore 2 97">
            <a:extLst>
              <a:ext uri="{FF2B5EF4-FFF2-40B4-BE49-F238E27FC236}">
                <a16:creationId xmlns:a16="http://schemas.microsoft.com/office/drawing/2014/main" id="{5A15F36D-E9A7-4EF9-A155-5A2E6457CF77}"/>
              </a:ext>
            </a:extLst>
          </p:cNvPr>
          <p:cNvCxnSpPr>
            <a:cxnSpLocks/>
          </p:cNvCxnSpPr>
          <p:nvPr/>
        </p:nvCxnSpPr>
        <p:spPr>
          <a:xfrm flipH="1" flipV="1">
            <a:off x="8897607" y="3769034"/>
            <a:ext cx="1"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Connettore 2 98">
            <a:extLst>
              <a:ext uri="{FF2B5EF4-FFF2-40B4-BE49-F238E27FC236}">
                <a16:creationId xmlns:a16="http://schemas.microsoft.com/office/drawing/2014/main" id="{EF935B13-8CD0-4337-8AD1-2A1AE4779DBB}"/>
              </a:ext>
            </a:extLst>
          </p:cNvPr>
          <p:cNvCxnSpPr>
            <a:cxnSpLocks/>
          </p:cNvCxnSpPr>
          <p:nvPr/>
        </p:nvCxnSpPr>
        <p:spPr>
          <a:xfrm flipV="1">
            <a:off x="9584566" y="3769034"/>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88D51CA9-E26E-42E5-9377-1F4434AC0687}"/>
              </a:ext>
            </a:extLst>
          </p:cNvPr>
          <p:cNvCxnSpPr>
            <a:cxnSpLocks/>
            <a:endCxn id="163" idx="2"/>
          </p:cNvCxnSpPr>
          <p:nvPr/>
        </p:nvCxnSpPr>
        <p:spPr>
          <a:xfrm flipV="1">
            <a:off x="3553591" y="2326899"/>
            <a:ext cx="0" cy="4191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4897FA15-C26E-41DE-9DF1-22A9C36CAF1B}"/>
              </a:ext>
            </a:extLst>
          </p:cNvPr>
          <p:cNvCxnSpPr>
            <a:stCxn id="163" idx="1"/>
            <a:endCxn id="165" idx="3"/>
          </p:cNvCxnSpPr>
          <p:nvPr/>
        </p:nvCxnSpPr>
        <p:spPr>
          <a:xfrm flipH="1" flipV="1">
            <a:off x="2599455" y="1896423"/>
            <a:ext cx="4534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ttore a gomito 38">
            <a:extLst>
              <a:ext uri="{FF2B5EF4-FFF2-40B4-BE49-F238E27FC236}">
                <a16:creationId xmlns:a16="http://schemas.microsoft.com/office/drawing/2014/main" id="{49DE0865-29B3-4C1D-92B0-B0324D473B4B}"/>
              </a:ext>
            </a:extLst>
          </p:cNvPr>
          <p:cNvCxnSpPr>
            <a:cxnSpLocks/>
            <a:stCxn id="118" idx="0"/>
          </p:cNvCxnSpPr>
          <p:nvPr/>
        </p:nvCxnSpPr>
        <p:spPr>
          <a:xfrm rot="5400000" flipH="1" flipV="1">
            <a:off x="3328630" y="3988925"/>
            <a:ext cx="449925" cy="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Freeform 12">
            <a:extLst>
              <a:ext uri="{FF2B5EF4-FFF2-40B4-BE49-F238E27FC236}">
                <a16:creationId xmlns:a16="http://schemas.microsoft.com/office/drawing/2014/main" id="{D4426E04-AA00-4609-BAB8-3CF8DC8C7A58}"/>
              </a:ext>
            </a:extLst>
          </p:cNvPr>
          <p:cNvSpPr>
            <a:spLocks/>
          </p:cNvSpPr>
          <p:nvPr/>
        </p:nvSpPr>
        <p:spPr bwMode="auto">
          <a:xfrm rot="9420272">
            <a:off x="8833818" y="-3929315"/>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12">
            <a:extLst>
              <a:ext uri="{FF2B5EF4-FFF2-40B4-BE49-F238E27FC236}">
                <a16:creationId xmlns:a16="http://schemas.microsoft.com/office/drawing/2014/main" id="{9ACCBC0C-FBF3-4981-B1BA-6EB63C14446F}"/>
              </a:ext>
            </a:extLst>
          </p:cNvPr>
          <p:cNvSpPr>
            <a:spLocks/>
          </p:cNvSpPr>
          <p:nvPr/>
        </p:nvSpPr>
        <p:spPr bwMode="auto">
          <a:xfrm rot="9420272">
            <a:off x="-7446099" y="-434142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101" name="Connettore 2 100">
            <a:extLst>
              <a:ext uri="{FF2B5EF4-FFF2-40B4-BE49-F238E27FC236}">
                <a16:creationId xmlns:a16="http://schemas.microsoft.com/office/drawing/2014/main" id="{1EFA7AB9-A943-40B6-AFEF-746868960608}"/>
              </a:ext>
            </a:extLst>
          </p:cNvPr>
          <p:cNvCxnSpPr>
            <a:cxnSpLocks/>
          </p:cNvCxnSpPr>
          <p:nvPr/>
        </p:nvCxnSpPr>
        <p:spPr>
          <a:xfrm flipH="1" flipV="1">
            <a:off x="4958705" y="2578820"/>
            <a:ext cx="1" cy="44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a:extLst>
              <a:ext uri="{FF2B5EF4-FFF2-40B4-BE49-F238E27FC236}">
                <a16:creationId xmlns:a16="http://schemas.microsoft.com/office/drawing/2014/main" id="{37AF960E-0FDE-4D71-B27B-30CBB76DD852}"/>
              </a:ext>
            </a:extLst>
          </p:cNvPr>
          <p:cNvCxnSpPr>
            <a:cxnSpLocks/>
          </p:cNvCxnSpPr>
          <p:nvPr/>
        </p:nvCxnSpPr>
        <p:spPr>
          <a:xfrm flipH="1" flipV="1">
            <a:off x="5630205" y="2578820"/>
            <a:ext cx="1"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nettore 2 105">
            <a:extLst>
              <a:ext uri="{FF2B5EF4-FFF2-40B4-BE49-F238E27FC236}">
                <a16:creationId xmlns:a16="http://schemas.microsoft.com/office/drawing/2014/main" id="{08A0CCCC-1F13-4B6D-9F2B-6EB6FEDCE32D}"/>
              </a:ext>
            </a:extLst>
          </p:cNvPr>
          <p:cNvCxnSpPr>
            <a:cxnSpLocks/>
          </p:cNvCxnSpPr>
          <p:nvPr/>
        </p:nvCxnSpPr>
        <p:spPr>
          <a:xfrm flipV="1">
            <a:off x="6286684" y="2578820"/>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Connettore 2 118">
            <a:extLst>
              <a:ext uri="{FF2B5EF4-FFF2-40B4-BE49-F238E27FC236}">
                <a16:creationId xmlns:a16="http://schemas.microsoft.com/office/drawing/2014/main" id="{6D32CC06-4B41-4664-A0E8-9E63E0F8E284}"/>
              </a:ext>
            </a:extLst>
          </p:cNvPr>
          <p:cNvCxnSpPr>
            <a:cxnSpLocks/>
          </p:cNvCxnSpPr>
          <p:nvPr/>
        </p:nvCxnSpPr>
        <p:spPr>
          <a:xfrm flipV="1">
            <a:off x="6905428" y="2578820"/>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Connettore 2 119">
            <a:extLst>
              <a:ext uri="{FF2B5EF4-FFF2-40B4-BE49-F238E27FC236}">
                <a16:creationId xmlns:a16="http://schemas.microsoft.com/office/drawing/2014/main" id="{D2F6201C-AFFD-4B32-8872-B3A5C39CD9F1}"/>
              </a:ext>
            </a:extLst>
          </p:cNvPr>
          <p:cNvCxnSpPr>
            <a:cxnSpLocks/>
          </p:cNvCxnSpPr>
          <p:nvPr/>
        </p:nvCxnSpPr>
        <p:spPr>
          <a:xfrm flipV="1">
            <a:off x="7536525" y="2583891"/>
            <a:ext cx="9768"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Connettore 2 120">
            <a:extLst>
              <a:ext uri="{FF2B5EF4-FFF2-40B4-BE49-F238E27FC236}">
                <a16:creationId xmlns:a16="http://schemas.microsoft.com/office/drawing/2014/main" id="{C3FE7076-E42D-4C11-BF73-D560526630CA}"/>
              </a:ext>
            </a:extLst>
          </p:cNvPr>
          <p:cNvCxnSpPr>
            <a:cxnSpLocks/>
          </p:cNvCxnSpPr>
          <p:nvPr/>
        </p:nvCxnSpPr>
        <p:spPr>
          <a:xfrm flipH="1" flipV="1">
            <a:off x="8207819" y="2583891"/>
            <a:ext cx="1" cy="44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Connettore 2 123">
            <a:extLst>
              <a:ext uri="{FF2B5EF4-FFF2-40B4-BE49-F238E27FC236}">
                <a16:creationId xmlns:a16="http://schemas.microsoft.com/office/drawing/2014/main" id="{9D619EF2-DDA3-429D-8D4F-D079A8641FF8}"/>
              </a:ext>
            </a:extLst>
          </p:cNvPr>
          <p:cNvCxnSpPr>
            <a:cxnSpLocks/>
          </p:cNvCxnSpPr>
          <p:nvPr/>
        </p:nvCxnSpPr>
        <p:spPr>
          <a:xfrm flipH="1" flipV="1">
            <a:off x="8897607" y="2583891"/>
            <a:ext cx="1" cy="45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ttore 2 130">
            <a:extLst>
              <a:ext uri="{FF2B5EF4-FFF2-40B4-BE49-F238E27FC236}">
                <a16:creationId xmlns:a16="http://schemas.microsoft.com/office/drawing/2014/main" id="{63426E64-AAC5-4A9C-A60E-878A5EEF483C}"/>
              </a:ext>
            </a:extLst>
          </p:cNvPr>
          <p:cNvCxnSpPr>
            <a:cxnSpLocks/>
          </p:cNvCxnSpPr>
          <p:nvPr/>
        </p:nvCxnSpPr>
        <p:spPr>
          <a:xfrm flipV="1">
            <a:off x="9584566" y="2583891"/>
            <a:ext cx="0" cy="46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Connettore 2 140">
            <a:extLst>
              <a:ext uri="{FF2B5EF4-FFF2-40B4-BE49-F238E27FC236}">
                <a16:creationId xmlns:a16="http://schemas.microsoft.com/office/drawing/2014/main" id="{75030B43-9A96-4CB1-A61C-FC0F0CE50140}"/>
              </a:ext>
            </a:extLst>
          </p:cNvPr>
          <p:cNvCxnSpPr>
            <a:cxnSpLocks/>
          </p:cNvCxnSpPr>
          <p:nvPr/>
        </p:nvCxnSpPr>
        <p:spPr>
          <a:xfrm flipH="1" flipV="1">
            <a:off x="4255970" y="2593234"/>
            <a:ext cx="1" cy="447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Freeform 25">
            <a:extLst>
              <a:ext uri="{FF2B5EF4-FFF2-40B4-BE49-F238E27FC236}">
                <a16:creationId xmlns:a16="http://schemas.microsoft.com/office/drawing/2014/main" id="{E0F83217-9915-4C42-AB1C-EFAE02EF52E1}"/>
              </a:ext>
            </a:extLst>
          </p:cNvPr>
          <p:cNvSpPr>
            <a:spLocks/>
          </p:cNvSpPr>
          <p:nvPr/>
        </p:nvSpPr>
        <p:spPr bwMode="auto">
          <a:xfrm>
            <a:off x="3354452" y="2744808"/>
            <a:ext cx="6356905" cy="1031252"/>
          </a:xfrm>
          <a:prstGeom prst="roundRect">
            <a:avLst/>
          </a:prstGeom>
          <a:gradFill>
            <a:gsLst>
              <a:gs pos="0">
                <a:srgbClr val="7CEFD8"/>
              </a:gs>
              <a:gs pos="37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2000" b="1" dirty="0">
              <a:solidFill>
                <a:schemeClr val="bg1"/>
              </a:solidFill>
              <a:latin typeface="Segoe UI" panose="020B0502040204020203" pitchFamily="34" charset="0"/>
              <a:cs typeface="Segoe UI" panose="020B0502040204020203" pitchFamily="34" charset="0"/>
            </a:endParaRPr>
          </a:p>
          <a:p>
            <a:pPr algn="ctr"/>
            <a:r>
              <a:rPr lang="en-US" sz="2000" b="1" dirty="0">
                <a:solidFill>
                  <a:schemeClr val="bg1"/>
                </a:solidFill>
                <a:latin typeface="Segoe UI" panose="020B0502040204020203" pitchFamily="34" charset="0"/>
                <a:cs typeface="Segoe UI" panose="020B0502040204020203" pitchFamily="34" charset="0"/>
              </a:rPr>
              <a:t>Transformer Encoder</a:t>
            </a:r>
          </a:p>
        </p:txBody>
      </p:sp>
      <p:pic>
        <p:nvPicPr>
          <p:cNvPr id="161" name="Immagine 160">
            <a:extLst>
              <a:ext uri="{FF2B5EF4-FFF2-40B4-BE49-F238E27FC236}">
                <a16:creationId xmlns:a16="http://schemas.microsoft.com/office/drawing/2014/main" id="{0F5D94F0-6CA5-4DA1-8244-7F486F97E0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641" y="5792050"/>
            <a:ext cx="574470" cy="574470"/>
          </a:xfrm>
          <a:prstGeom prst="rect">
            <a:avLst/>
          </a:prstGeom>
        </p:spPr>
      </p:pic>
      <p:pic>
        <p:nvPicPr>
          <p:cNvPr id="164" name="Immagine 163">
            <a:extLst>
              <a:ext uri="{FF2B5EF4-FFF2-40B4-BE49-F238E27FC236}">
                <a16:creationId xmlns:a16="http://schemas.microsoft.com/office/drawing/2014/main" id="{BD685A1F-1002-4F9E-B9FE-57BE003A24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15773" y="5793392"/>
            <a:ext cx="574470" cy="574470"/>
          </a:xfrm>
          <a:prstGeom prst="rect">
            <a:avLst/>
          </a:prstGeom>
        </p:spPr>
      </p:pic>
      <p:pic>
        <p:nvPicPr>
          <p:cNvPr id="166" name="Immagine 165">
            <a:extLst>
              <a:ext uri="{FF2B5EF4-FFF2-40B4-BE49-F238E27FC236}">
                <a16:creationId xmlns:a16="http://schemas.microsoft.com/office/drawing/2014/main" id="{FF979F98-E14D-4E09-9EF4-F8A2F0123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535" y="5790294"/>
            <a:ext cx="574470" cy="574470"/>
          </a:xfrm>
          <a:prstGeom prst="rect">
            <a:avLst/>
          </a:prstGeom>
        </p:spPr>
      </p:pic>
      <p:pic>
        <p:nvPicPr>
          <p:cNvPr id="167" name="Immagine 166">
            <a:extLst>
              <a:ext uri="{FF2B5EF4-FFF2-40B4-BE49-F238E27FC236}">
                <a16:creationId xmlns:a16="http://schemas.microsoft.com/office/drawing/2014/main" id="{82D129D8-A4E7-483E-AF76-4C0BF45E3B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9287" y="5792051"/>
            <a:ext cx="574470" cy="574470"/>
          </a:xfrm>
          <a:prstGeom prst="rect">
            <a:avLst/>
          </a:prstGeom>
        </p:spPr>
      </p:pic>
      <p:pic>
        <p:nvPicPr>
          <p:cNvPr id="168" name="Immagine 167">
            <a:extLst>
              <a:ext uri="{FF2B5EF4-FFF2-40B4-BE49-F238E27FC236}">
                <a16:creationId xmlns:a16="http://schemas.microsoft.com/office/drawing/2014/main" id="{E78D1B74-7107-42E8-A301-F3D9393437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03960" y="5790294"/>
            <a:ext cx="574470" cy="574470"/>
          </a:xfrm>
          <a:prstGeom prst="rect">
            <a:avLst/>
          </a:prstGeom>
        </p:spPr>
      </p:pic>
      <p:pic>
        <p:nvPicPr>
          <p:cNvPr id="169" name="Immagine 168">
            <a:extLst>
              <a:ext uri="{FF2B5EF4-FFF2-40B4-BE49-F238E27FC236}">
                <a16:creationId xmlns:a16="http://schemas.microsoft.com/office/drawing/2014/main" id="{66CC1E87-CB08-4B37-A465-65A355812A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79037" y="5787410"/>
            <a:ext cx="574470" cy="574470"/>
          </a:xfrm>
          <a:prstGeom prst="rect">
            <a:avLst/>
          </a:prstGeom>
        </p:spPr>
      </p:pic>
      <p:pic>
        <p:nvPicPr>
          <p:cNvPr id="170" name="Immagine 169">
            <a:extLst>
              <a:ext uri="{FF2B5EF4-FFF2-40B4-BE49-F238E27FC236}">
                <a16:creationId xmlns:a16="http://schemas.microsoft.com/office/drawing/2014/main" id="{5CB464E6-770C-4939-AD8A-812C04CB858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22600" y="5787410"/>
            <a:ext cx="574470" cy="574470"/>
          </a:xfrm>
          <a:prstGeom prst="rect">
            <a:avLst/>
          </a:prstGeom>
        </p:spPr>
      </p:pic>
      <p:pic>
        <p:nvPicPr>
          <p:cNvPr id="171" name="Immagine 170">
            <a:extLst>
              <a:ext uri="{FF2B5EF4-FFF2-40B4-BE49-F238E27FC236}">
                <a16:creationId xmlns:a16="http://schemas.microsoft.com/office/drawing/2014/main" id="{9F3B09AA-F64B-4F52-B9C9-711AF27897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0218" y="5787410"/>
            <a:ext cx="574470" cy="574470"/>
          </a:xfrm>
          <a:prstGeom prst="rect">
            <a:avLst/>
          </a:prstGeom>
        </p:spPr>
      </p:pic>
      <p:pic>
        <p:nvPicPr>
          <p:cNvPr id="172" name="Immagine 171">
            <a:extLst>
              <a:ext uri="{FF2B5EF4-FFF2-40B4-BE49-F238E27FC236}">
                <a16:creationId xmlns:a16="http://schemas.microsoft.com/office/drawing/2014/main" id="{D1D71753-02A6-4F0D-BAD6-FE52DA7A6D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4810" y="5786557"/>
            <a:ext cx="574470" cy="574470"/>
          </a:xfrm>
          <a:prstGeom prst="rect">
            <a:avLst/>
          </a:prstGeom>
        </p:spPr>
      </p:pic>
    </p:spTree>
    <p:extLst>
      <p:ext uri="{BB962C8B-B14F-4D97-AF65-F5344CB8AC3E}">
        <p14:creationId xmlns:p14="http://schemas.microsoft.com/office/powerpoint/2010/main" val="175650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0"/>
                                        </p:tgtEl>
                                      </p:cBhvr>
                                    </p:animEffect>
                                    <p:set>
                                      <p:cBhvr>
                                        <p:cTn id="12" dur="1" fill="hold">
                                          <p:stCondLst>
                                            <p:cond delay="499"/>
                                          </p:stCondLst>
                                        </p:cTn>
                                        <p:tgtEl>
                                          <p:spTgt spid="100"/>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54"/>
                                        </p:tgtEl>
                                        <p:attrNameLst>
                                          <p:attrName>style.visibility</p:attrName>
                                        </p:attrNameLst>
                                      </p:cBhvr>
                                      <p:to>
                                        <p:strVal val="visible"/>
                                      </p:to>
                                    </p:set>
                                    <p:animEffect transition="in" filter="fade">
                                      <p:cBhvr>
                                        <p:cTn id="16" dur="500"/>
                                        <p:tgtEl>
                                          <p:spTgt spid="154"/>
                                        </p:tgtEl>
                                      </p:cBhvr>
                                    </p:animEffect>
                                  </p:childTnLst>
                                </p:cTn>
                              </p:par>
                              <p:par>
                                <p:cTn id="17" presetID="10" presetClass="entr" presetSubtype="0" fill="hold" nodeType="with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500"/>
                                        <p:tgtEl>
                                          <p:spTgt spid="157"/>
                                        </p:tgtEl>
                                      </p:cBhvr>
                                    </p:animEffect>
                                  </p:childTnLst>
                                </p:cTn>
                              </p:par>
                              <p:par>
                                <p:cTn id="20" presetID="10" presetClass="entr" presetSubtype="0" fill="hold" nodeType="with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par>
                                <p:cTn id="23" presetID="10" presetClass="entr" presetSubtype="0" fill="hold"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fade">
                                      <p:cBhvr>
                                        <p:cTn id="25" dur="500"/>
                                        <p:tgtEl>
                                          <p:spTgt spid="159"/>
                                        </p:tgtEl>
                                      </p:cBhvr>
                                    </p:animEffect>
                                  </p:childTnLst>
                                </p:cTn>
                              </p:par>
                              <p:par>
                                <p:cTn id="26" presetID="10" presetClass="entr" presetSubtype="0" fill="hold" nodeType="withEffect">
                                  <p:stCondLst>
                                    <p:cond delay="0"/>
                                  </p:stCondLst>
                                  <p:childTnLst>
                                    <p:set>
                                      <p:cBhvr>
                                        <p:cTn id="27" dur="1" fill="hold">
                                          <p:stCondLst>
                                            <p:cond delay="0"/>
                                          </p:stCondLst>
                                        </p:cTn>
                                        <p:tgtEl>
                                          <p:spTgt spid="153"/>
                                        </p:tgtEl>
                                        <p:attrNameLst>
                                          <p:attrName>style.visibility</p:attrName>
                                        </p:attrNameLst>
                                      </p:cBhvr>
                                      <p:to>
                                        <p:strVal val="visible"/>
                                      </p:to>
                                    </p:set>
                                    <p:animEffect transition="in" filter="fade">
                                      <p:cBhvr>
                                        <p:cTn id="28" dur="500"/>
                                        <p:tgtEl>
                                          <p:spTgt spid="153"/>
                                        </p:tgtEl>
                                      </p:cBhvr>
                                    </p:animEffect>
                                  </p:childTnLst>
                                </p:cTn>
                              </p:par>
                              <p:par>
                                <p:cTn id="29" presetID="10" presetClass="entr" presetSubtype="0" fill="hold" nodeType="with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10" presetClass="entr" presetSubtype="0" fill="hold" nodeType="withEffect">
                                  <p:stCondLst>
                                    <p:cond delay="0"/>
                                  </p:stCondLst>
                                  <p:childTnLst>
                                    <p:set>
                                      <p:cBhvr>
                                        <p:cTn id="33" dur="1" fill="hold">
                                          <p:stCondLst>
                                            <p:cond delay="0"/>
                                          </p:stCondLst>
                                        </p:cTn>
                                        <p:tgtEl>
                                          <p:spTgt spid="160"/>
                                        </p:tgtEl>
                                        <p:attrNameLst>
                                          <p:attrName>style.visibility</p:attrName>
                                        </p:attrNameLst>
                                      </p:cBhvr>
                                      <p:to>
                                        <p:strVal val="visible"/>
                                      </p:to>
                                    </p:set>
                                    <p:animEffect transition="in" filter="fade">
                                      <p:cBhvr>
                                        <p:cTn id="34" dur="500"/>
                                        <p:tgtEl>
                                          <p:spTgt spid="160"/>
                                        </p:tgtEl>
                                      </p:cBhvr>
                                    </p:animEffect>
                                  </p:childTnLst>
                                </p:cTn>
                              </p:par>
                              <p:par>
                                <p:cTn id="35" presetID="10"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par>
                                <p:cTn id="38" presetID="10" presetClass="entr" presetSubtype="0" fill="hold" nodeType="with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1"/>
                                        </p:tgtEl>
                                        <p:attrNameLst>
                                          <p:attrName>style.visibility</p:attrName>
                                        </p:attrNameLst>
                                      </p:cBhvr>
                                      <p:to>
                                        <p:strVal val="visible"/>
                                      </p:to>
                                    </p:set>
                                    <p:animEffect transition="in" filter="fade">
                                      <p:cBhvr>
                                        <p:cTn id="45" dur="500"/>
                                        <p:tgtEl>
                                          <p:spTgt spid="161"/>
                                        </p:tgtEl>
                                      </p:cBhvr>
                                    </p:animEffect>
                                  </p:childTnLst>
                                </p:cTn>
                              </p:par>
                              <p:par>
                                <p:cTn id="46" presetID="10" presetClass="entr" presetSubtype="0" fill="hold" nodeType="withEffect">
                                  <p:stCondLst>
                                    <p:cond delay="0"/>
                                  </p:stCondLst>
                                  <p:childTnLst>
                                    <p:set>
                                      <p:cBhvr>
                                        <p:cTn id="47" dur="1" fill="hold">
                                          <p:stCondLst>
                                            <p:cond delay="0"/>
                                          </p:stCondLst>
                                        </p:cTn>
                                        <p:tgtEl>
                                          <p:spTgt spid="164"/>
                                        </p:tgtEl>
                                        <p:attrNameLst>
                                          <p:attrName>style.visibility</p:attrName>
                                        </p:attrNameLst>
                                      </p:cBhvr>
                                      <p:to>
                                        <p:strVal val="visible"/>
                                      </p:to>
                                    </p:set>
                                    <p:animEffect transition="in" filter="fade">
                                      <p:cBhvr>
                                        <p:cTn id="48" dur="500"/>
                                        <p:tgtEl>
                                          <p:spTgt spid="164"/>
                                        </p:tgtEl>
                                      </p:cBhvr>
                                    </p:animEffect>
                                  </p:childTnLst>
                                </p:cTn>
                              </p:par>
                              <p:par>
                                <p:cTn id="49" presetID="10" presetClass="entr" presetSubtype="0" fill="hold" nodeType="withEffect">
                                  <p:stCondLst>
                                    <p:cond delay="0"/>
                                  </p:stCondLst>
                                  <p:childTnLst>
                                    <p:set>
                                      <p:cBhvr>
                                        <p:cTn id="50" dur="1" fill="hold">
                                          <p:stCondLst>
                                            <p:cond delay="0"/>
                                          </p:stCondLst>
                                        </p:cTn>
                                        <p:tgtEl>
                                          <p:spTgt spid="166"/>
                                        </p:tgtEl>
                                        <p:attrNameLst>
                                          <p:attrName>style.visibility</p:attrName>
                                        </p:attrNameLst>
                                      </p:cBhvr>
                                      <p:to>
                                        <p:strVal val="visible"/>
                                      </p:to>
                                    </p:set>
                                    <p:animEffect transition="in" filter="fade">
                                      <p:cBhvr>
                                        <p:cTn id="51" dur="500"/>
                                        <p:tgtEl>
                                          <p:spTgt spid="166"/>
                                        </p:tgtEl>
                                      </p:cBhvr>
                                    </p:animEffect>
                                  </p:childTnLst>
                                </p:cTn>
                              </p:par>
                              <p:par>
                                <p:cTn id="52" presetID="10" presetClass="entr" presetSubtype="0" fill="hold" nodeType="withEffect">
                                  <p:stCondLst>
                                    <p:cond delay="0"/>
                                  </p:stCondLst>
                                  <p:childTnLst>
                                    <p:set>
                                      <p:cBhvr>
                                        <p:cTn id="53" dur="1" fill="hold">
                                          <p:stCondLst>
                                            <p:cond delay="0"/>
                                          </p:stCondLst>
                                        </p:cTn>
                                        <p:tgtEl>
                                          <p:spTgt spid="167"/>
                                        </p:tgtEl>
                                        <p:attrNameLst>
                                          <p:attrName>style.visibility</p:attrName>
                                        </p:attrNameLst>
                                      </p:cBhvr>
                                      <p:to>
                                        <p:strVal val="visible"/>
                                      </p:to>
                                    </p:set>
                                    <p:animEffect transition="in" filter="fade">
                                      <p:cBhvr>
                                        <p:cTn id="54" dur="500"/>
                                        <p:tgtEl>
                                          <p:spTgt spid="167"/>
                                        </p:tgtEl>
                                      </p:cBhvr>
                                    </p:animEffect>
                                  </p:childTnLst>
                                </p:cTn>
                              </p:par>
                              <p:par>
                                <p:cTn id="55" presetID="10" presetClass="entr" presetSubtype="0" fill="hold" nodeType="withEffect">
                                  <p:stCondLst>
                                    <p:cond delay="0"/>
                                  </p:stCondLst>
                                  <p:childTnLst>
                                    <p:set>
                                      <p:cBhvr>
                                        <p:cTn id="56" dur="1" fill="hold">
                                          <p:stCondLst>
                                            <p:cond delay="0"/>
                                          </p:stCondLst>
                                        </p:cTn>
                                        <p:tgtEl>
                                          <p:spTgt spid="168"/>
                                        </p:tgtEl>
                                        <p:attrNameLst>
                                          <p:attrName>style.visibility</p:attrName>
                                        </p:attrNameLst>
                                      </p:cBhvr>
                                      <p:to>
                                        <p:strVal val="visible"/>
                                      </p:to>
                                    </p:set>
                                    <p:animEffect transition="in" filter="fade">
                                      <p:cBhvr>
                                        <p:cTn id="57" dur="500"/>
                                        <p:tgtEl>
                                          <p:spTgt spid="168"/>
                                        </p:tgtEl>
                                      </p:cBhvr>
                                    </p:animEffect>
                                  </p:childTnLst>
                                </p:cTn>
                              </p:par>
                              <p:par>
                                <p:cTn id="58" presetID="10" presetClass="entr" presetSubtype="0" fill="hold" nodeType="withEffect">
                                  <p:stCondLst>
                                    <p:cond delay="0"/>
                                  </p:stCondLst>
                                  <p:childTnLst>
                                    <p:set>
                                      <p:cBhvr>
                                        <p:cTn id="59" dur="1" fill="hold">
                                          <p:stCondLst>
                                            <p:cond delay="0"/>
                                          </p:stCondLst>
                                        </p:cTn>
                                        <p:tgtEl>
                                          <p:spTgt spid="169"/>
                                        </p:tgtEl>
                                        <p:attrNameLst>
                                          <p:attrName>style.visibility</p:attrName>
                                        </p:attrNameLst>
                                      </p:cBhvr>
                                      <p:to>
                                        <p:strVal val="visible"/>
                                      </p:to>
                                    </p:set>
                                    <p:animEffect transition="in" filter="fade">
                                      <p:cBhvr>
                                        <p:cTn id="60" dur="500"/>
                                        <p:tgtEl>
                                          <p:spTgt spid="169"/>
                                        </p:tgtEl>
                                      </p:cBhvr>
                                    </p:animEffect>
                                  </p:childTnLst>
                                </p:cTn>
                              </p:par>
                              <p:par>
                                <p:cTn id="61" presetID="10" presetClass="entr" presetSubtype="0" fill="hold" nodeType="withEffect">
                                  <p:stCondLst>
                                    <p:cond delay="0"/>
                                  </p:stCondLst>
                                  <p:childTnLst>
                                    <p:set>
                                      <p:cBhvr>
                                        <p:cTn id="62" dur="1" fill="hold">
                                          <p:stCondLst>
                                            <p:cond delay="0"/>
                                          </p:stCondLst>
                                        </p:cTn>
                                        <p:tgtEl>
                                          <p:spTgt spid="170"/>
                                        </p:tgtEl>
                                        <p:attrNameLst>
                                          <p:attrName>style.visibility</p:attrName>
                                        </p:attrNameLst>
                                      </p:cBhvr>
                                      <p:to>
                                        <p:strVal val="visible"/>
                                      </p:to>
                                    </p:set>
                                    <p:animEffect transition="in" filter="fade">
                                      <p:cBhvr>
                                        <p:cTn id="63" dur="500"/>
                                        <p:tgtEl>
                                          <p:spTgt spid="170"/>
                                        </p:tgtEl>
                                      </p:cBhvr>
                                    </p:animEffect>
                                  </p:childTnLst>
                                </p:cTn>
                              </p:par>
                              <p:par>
                                <p:cTn id="64" presetID="10" presetClass="entr" presetSubtype="0" fill="hold" nodeType="withEffect">
                                  <p:stCondLst>
                                    <p:cond delay="0"/>
                                  </p:stCondLst>
                                  <p:childTnLst>
                                    <p:set>
                                      <p:cBhvr>
                                        <p:cTn id="65" dur="1" fill="hold">
                                          <p:stCondLst>
                                            <p:cond delay="0"/>
                                          </p:stCondLst>
                                        </p:cTn>
                                        <p:tgtEl>
                                          <p:spTgt spid="171"/>
                                        </p:tgtEl>
                                        <p:attrNameLst>
                                          <p:attrName>style.visibility</p:attrName>
                                        </p:attrNameLst>
                                      </p:cBhvr>
                                      <p:to>
                                        <p:strVal val="visible"/>
                                      </p:to>
                                    </p:set>
                                    <p:animEffect transition="in" filter="fade">
                                      <p:cBhvr>
                                        <p:cTn id="66" dur="500"/>
                                        <p:tgtEl>
                                          <p:spTgt spid="171"/>
                                        </p:tgtEl>
                                      </p:cBhvr>
                                    </p:animEffect>
                                  </p:childTnLst>
                                </p:cTn>
                              </p:par>
                              <p:par>
                                <p:cTn id="67" presetID="10" presetClass="entr" presetSubtype="0" fill="hold" nodeType="withEffect">
                                  <p:stCondLst>
                                    <p:cond delay="0"/>
                                  </p:stCondLst>
                                  <p:childTnLst>
                                    <p:set>
                                      <p:cBhvr>
                                        <p:cTn id="68" dur="1" fill="hold">
                                          <p:stCondLst>
                                            <p:cond delay="0"/>
                                          </p:stCondLst>
                                        </p:cTn>
                                        <p:tgtEl>
                                          <p:spTgt spid="172"/>
                                        </p:tgtEl>
                                        <p:attrNameLst>
                                          <p:attrName>style.visibility</p:attrName>
                                        </p:attrNameLst>
                                      </p:cBhvr>
                                      <p:to>
                                        <p:strVal val="visible"/>
                                      </p:to>
                                    </p:set>
                                    <p:animEffect transition="in" filter="fade">
                                      <p:cBhvr>
                                        <p:cTn id="69" dur="500"/>
                                        <p:tgtEl>
                                          <p:spTgt spid="17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par>
                                <p:cTn id="80" presetID="10" presetClass="entr" presetSubtype="0" fill="hold" nodeType="with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500"/>
                                        <p:tgtEl>
                                          <p:spTgt spid="6"/>
                                        </p:tgtEl>
                                      </p:cBhvr>
                                    </p:animEffect>
                                  </p:childTnLst>
                                </p:cTn>
                              </p:par>
                              <p:par>
                                <p:cTn id="83" presetID="10"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par>
                                <p:cTn id="89" presetID="10"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fade">
                                      <p:cBhvr>
                                        <p:cTn id="91" dur="500"/>
                                        <p:tgtEl>
                                          <p:spTgt spid="68"/>
                                        </p:tgtEl>
                                      </p:cBhvr>
                                    </p:animEffect>
                                  </p:childTnLst>
                                </p:cTn>
                              </p:par>
                              <p:par>
                                <p:cTn id="92" presetID="10" presetClass="entr" presetSubtype="0" fill="hold" nodeType="with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par>
                                <p:cTn id="95" presetID="10" presetClass="entr" presetSubtype="0" fill="hold"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nodeType="with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500"/>
                                        <p:tgtEl>
                                          <p:spTgt spid="71"/>
                                        </p:tgtEl>
                                      </p:cBhvr>
                                    </p:animEffect>
                                  </p:childTnLst>
                                </p:cTn>
                              </p:par>
                              <p:par>
                                <p:cTn id="101" presetID="10" presetClass="entr" presetSubtype="0" fill="hold" nodeType="withEffect">
                                  <p:stCondLst>
                                    <p:cond delay="0"/>
                                  </p:stCondLst>
                                  <p:childTnLst>
                                    <p:set>
                                      <p:cBhvr>
                                        <p:cTn id="102" dur="1" fill="hold">
                                          <p:stCondLst>
                                            <p:cond delay="0"/>
                                          </p:stCondLst>
                                        </p:cTn>
                                        <p:tgtEl>
                                          <p:spTgt spid="72"/>
                                        </p:tgtEl>
                                        <p:attrNameLst>
                                          <p:attrName>style.visibility</p:attrName>
                                        </p:attrNameLst>
                                      </p:cBhvr>
                                      <p:to>
                                        <p:strVal val="visible"/>
                                      </p:to>
                                    </p:set>
                                    <p:animEffect transition="in" filter="fade">
                                      <p:cBhvr>
                                        <p:cTn id="103" dur="500"/>
                                        <p:tgtEl>
                                          <p:spTgt spid="7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14"/>
                                        </p:tgtEl>
                                        <p:attrNameLst>
                                          <p:attrName>style.visibility</p:attrName>
                                        </p:attrNameLst>
                                      </p:cBhvr>
                                      <p:to>
                                        <p:strVal val="visible"/>
                                      </p:to>
                                    </p:set>
                                    <p:animEffect transition="in" filter="fade">
                                      <p:cBhvr>
                                        <p:cTn id="106" dur="500"/>
                                        <p:tgtEl>
                                          <p:spTgt spid="114"/>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7"/>
                                        </p:tgtEl>
                                        <p:attrNameLst>
                                          <p:attrName>style.visibility</p:attrName>
                                        </p:attrNameLst>
                                      </p:cBhvr>
                                      <p:to>
                                        <p:strVal val="visible"/>
                                      </p:to>
                                    </p:set>
                                    <p:animEffect transition="in" filter="fade">
                                      <p:cBhvr>
                                        <p:cTn id="111" dur="500"/>
                                        <p:tgtEl>
                                          <p:spTgt spid="27"/>
                                        </p:tgtEl>
                                      </p:cBhvr>
                                    </p:animEffect>
                                  </p:childTnLst>
                                </p:cTn>
                              </p:par>
                              <p:par>
                                <p:cTn id="112" presetID="10" presetClass="entr" presetSubtype="0" fill="hold"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fade">
                                      <p:cBhvr>
                                        <p:cTn id="114" dur="500"/>
                                        <p:tgtEl>
                                          <p:spTgt spid="73"/>
                                        </p:tgtEl>
                                      </p:cBhvr>
                                    </p:animEffect>
                                  </p:childTnLst>
                                </p:cTn>
                              </p:par>
                              <p:par>
                                <p:cTn id="115" presetID="10" presetClass="entr" presetSubtype="0" fill="hold" nodeType="with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fade">
                                      <p:cBhvr>
                                        <p:cTn id="117" dur="500"/>
                                        <p:tgtEl>
                                          <p:spTgt spid="74"/>
                                        </p:tgtEl>
                                      </p:cBhvr>
                                    </p:animEffect>
                                  </p:childTnLst>
                                </p:cTn>
                              </p:par>
                              <p:par>
                                <p:cTn id="118" presetID="10" presetClass="entr" presetSubtype="0" fill="hold"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fade">
                                      <p:cBhvr>
                                        <p:cTn id="120" dur="500"/>
                                        <p:tgtEl>
                                          <p:spTgt spid="75"/>
                                        </p:tgtEl>
                                      </p:cBhvr>
                                    </p:animEffect>
                                  </p:childTnLst>
                                </p:cTn>
                              </p:par>
                              <p:par>
                                <p:cTn id="121" presetID="10" presetClass="entr" presetSubtype="0" fill="hold" nodeType="with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fade">
                                      <p:cBhvr>
                                        <p:cTn id="123" dur="500"/>
                                        <p:tgtEl>
                                          <p:spTgt spid="76"/>
                                        </p:tgtEl>
                                      </p:cBhvr>
                                    </p:animEffect>
                                  </p:childTnLst>
                                </p:cTn>
                              </p:par>
                              <p:par>
                                <p:cTn id="124" presetID="10" presetClass="entr" presetSubtype="0" fill="hold" nodeType="withEffect">
                                  <p:stCondLst>
                                    <p:cond delay="0"/>
                                  </p:stCondLst>
                                  <p:childTnLst>
                                    <p:set>
                                      <p:cBhvr>
                                        <p:cTn id="125" dur="1" fill="hold">
                                          <p:stCondLst>
                                            <p:cond delay="0"/>
                                          </p:stCondLst>
                                        </p:cTn>
                                        <p:tgtEl>
                                          <p:spTgt spid="77"/>
                                        </p:tgtEl>
                                        <p:attrNameLst>
                                          <p:attrName>style.visibility</p:attrName>
                                        </p:attrNameLst>
                                      </p:cBhvr>
                                      <p:to>
                                        <p:strVal val="visible"/>
                                      </p:to>
                                    </p:set>
                                    <p:animEffect transition="in" filter="fade">
                                      <p:cBhvr>
                                        <p:cTn id="126" dur="500"/>
                                        <p:tgtEl>
                                          <p:spTgt spid="77"/>
                                        </p:tgtEl>
                                      </p:cBhvr>
                                    </p:animEffect>
                                  </p:childTnLst>
                                </p:cTn>
                              </p:par>
                              <p:par>
                                <p:cTn id="127" presetID="10" presetClass="entr" presetSubtype="0" fill="hold" nodeType="with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fade">
                                      <p:cBhvr>
                                        <p:cTn id="129" dur="500"/>
                                        <p:tgtEl>
                                          <p:spTgt spid="78"/>
                                        </p:tgtEl>
                                      </p:cBhvr>
                                    </p:animEffect>
                                  </p:childTnLst>
                                </p:cTn>
                              </p:par>
                              <p:par>
                                <p:cTn id="130" presetID="10" presetClass="entr" presetSubtype="0" fill="hold" nodeType="with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fade">
                                      <p:cBhvr>
                                        <p:cTn id="132" dur="500"/>
                                        <p:tgtEl>
                                          <p:spTgt spid="79"/>
                                        </p:tgtEl>
                                      </p:cBhvr>
                                    </p:animEffect>
                                  </p:childTnLst>
                                </p:cTn>
                              </p:par>
                              <p:par>
                                <p:cTn id="133" presetID="10" presetClass="entr" presetSubtype="0" fill="hold" nodeType="with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500"/>
                                        <p:tgtEl>
                                          <p:spTgt spid="80"/>
                                        </p:tgtEl>
                                      </p:cBhvr>
                                    </p:animEffect>
                                  </p:childTnLst>
                                </p:cTn>
                              </p:par>
                              <p:par>
                                <p:cTn id="136" presetID="10" presetClass="entr" presetSubtype="0" fill="hold" nodeType="withEffect">
                                  <p:stCondLst>
                                    <p:cond delay="0"/>
                                  </p:stCondLst>
                                  <p:childTnLst>
                                    <p:set>
                                      <p:cBhvr>
                                        <p:cTn id="137" dur="1" fill="hold">
                                          <p:stCondLst>
                                            <p:cond delay="0"/>
                                          </p:stCondLst>
                                        </p:cTn>
                                        <p:tgtEl>
                                          <p:spTgt spid="81"/>
                                        </p:tgtEl>
                                        <p:attrNameLst>
                                          <p:attrName>style.visibility</p:attrName>
                                        </p:attrNameLst>
                                      </p:cBhvr>
                                      <p:to>
                                        <p:strVal val="visible"/>
                                      </p:to>
                                    </p:set>
                                    <p:animEffect transition="in" filter="fade">
                                      <p:cBhvr>
                                        <p:cTn id="138" dur="500"/>
                                        <p:tgtEl>
                                          <p:spTgt spid="81"/>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115"/>
                                        </p:tgtEl>
                                        <p:attrNameLst>
                                          <p:attrName>style.visibility</p:attrName>
                                        </p:attrNameLst>
                                      </p:cBhvr>
                                      <p:to>
                                        <p:strVal val="visible"/>
                                      </p:to>
                                    </p:set>
                                    <p:animEffect transition="in" filter="fade">
                                      <p:cBhvr>
                                        <p:cTn id="143" dur="500"/>
                                        <p:tgtEl>
                                          <p:spTgt spid="115"/>
                                        </p:tgtEl>
                                      </p:cBhvr>
                                    </p:animEffect>
                                  </p:childTnLst>
                                </p:cTn>
                              </p:par>
                              <p:par>
                                <p:cTn id="144" presetID="10" presetClass="entr" presetSubtype="0" fill="hold"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nodeType="withEffect">
                                  <p:stCondLst>
                                    <p:cond delay="0"/>
                                  </p:stCondLst>
                                  <p:childTnLst>
                                    <p:set>
                                      <p:cBhvr>
                                        <p:cTn id="148" dur="1" fill="hold">
                                          <p:stCondLst>
                                            <p:cond delay="0"/>
                                          </p:stCondLst>
                                        </p:cTn>
                                        <p:tgtEl>
                                          <p:spTgt spid="92"/>
                                        </p:tgtEl>
                                        <p:attrNameLst>
                                          <p:attrName>style.visibility</p:attrName>
                                        </p:attrNameLst>
                                      </p:cBhvr>
                                      <p:to>
                                        <p:strVal val="visible"/>
                                      </p:to>
                                    </p:set>
                                    <p:animEffect transition="in" filter="fade">
                                      <p:cBhvr>
                                        <p:cTn id="149" dur="500"/>
                                        <p:tgtEl>
                                          <p:spTgt spid="92"/>
                                        </p:tgtEl>
                                      </p:cBhvr>
                                    </p:animEffect>
                                  </p:childTnLst>
                                </p:cTn>
                              </p:par>
                              <p:par>
                                <p:cTn id="150" presetID="10" presetClass="entr" presetSubtype="0" fill="hold" nodeType="withEffect">
                                  <p:stCondLst>
                                    <p:cond delay="0"/>
                                  </p:stCondLst>
                                  <p:childTnLst>
                                    <p:set>
                                      <p:cBhvr>
                                        <p:cTn id="151" dur="1" fill="hold">
                                          <p:stCondLst>
                                            <p:cond delay="0"/>
                                          </p:stCondLst>
                                        </p:cTn>
                                        <p:tgtEl>
                                          <p:spTgt spid="93"/>
                                        </p:tgtEl>
                                        <p:attrNameLst>
                                          <p:attrName>style.visibility</p:attrName>
                                        </p:attrNameLst>
                                      </p:cBhvr>
                                      <p:to>
                                        <p:strVal val="visible"/>
                                      </p:to>
                                    </p:set>
                                    <p:animEffect transition="in" filter="fade">
                                      <p:cBhvr>
                                        <p:cTn id="152" dur="500"/>
                                        <p:tgtEl>
                                          <p:spTgt spid="93"/>
                                        </p:tgtEl>
                                      </p:cBhvr>
                                    </p:animEffect>
                                  </p:childTnLst>
                                </p:cTn>
                              </p:par>
                              <p:par>
                                <p:cTn id="153" presetID="10" presetClass="entr" presetSubtype="0" fill="hold" nodeType="withEffect">
                                  <p:stCondLst>
                                    <p:cond delay="0"/>
                                  </p:stCondLst>
                                  <p:childTnLst>
                                    <p:set>
                                      <p:cBhvr>
                                        <p:cTn id="154" dur="1" fill="hold">
                                          <p:stCondLst>
                                            <p:cond delay="0"/>
                                          </p:stCondLst>
                                        </p:cTn>
                                        <p:tgtEl>
                                          <p:spTgt spid="94"/>
                                        </p:tgtEl>
                                        <p:attrNameLst>
                                          <p:attrName>style.visibility</p:attrName>
                                        </p:attrNameLst>
                                      </p:cBhvr>
                                      <p:to>
                                        <p:strVal val="visible"/>
                                      </p:to>
                                    </p:set>
                                    <p:animEffect transition="in" filter="fade">
                                      <p:cBhvr>
                                        <p:cTn id="155" dur="500"/>
                                        <p:tgtEl>
                                          <p:spTgt spid="94"/>
                                        </p:tgtEl>
                                      </p:cBhvr>
                                    </p:animEffect>
                                  </p:childTnLst>
                                </p:cTn>
                              </p:par>
                              <p:par>
                                <p:cTn id="156" presetID="10" presetClass="entr" presetSubtype="0" fill="hold" nodeType="withEffect">
                                  <p:stCondLst>
                                    <p:cond delay="0"/>
                                  </p:stCondLst>
                                  <p:childTnLst>
                                    <p:set>
                                      <p:cBhvr>
                                        <p:cTn id="157" dur="1" fill="hold">
                                          <p:stCondLst>
                                            <p:cond delay="0"/>
                                          </p:stCondLst>
                                        </p:cTn>
                                        <p:tgtEl>
                                          <p:spTgt spid="95"/>
                                        </p:tgtEl>
                                        <p:attrNameLst>
                                          <p:attrName>style.visibility</p:attrName>
                                        </p:attrNameLst>
                                      </p:cBhvr>
                                      <p:to>
                                        <p:strVal val="visible"/>
                                      </p:to>
                                    </p:set>
                                    <p:animEffect transition="in" filter="fade">
                                      <p:cBhvr>
                                        <p:cTn id="158" dur="500"/>
                                        <p:tgtEl>
                                          <p:spTgt spid="95"/>
                                        </p:tgtEl>
                                      </p:cBhvr>
                                    </p:animEffect>
                                  </p:childTnLst>
                                </p:cTn>
                              </p:par>
                              <p:par>
                                <p:cTn id="159" presetID="10" presetClass="entr" presetSubtype="0" fill="hold" nodeType="withEffect">
                                  <p:stCondLst>
                                    <p:cond delay="0"/>
                                  </p:stCondLst>
                                  <p:childTnLst>
                                    <p:set>
                                      <p:cBhvr>
                                        <p:cTn id="160" dur="1" fill="hold">
                                          <p:stCondLst>
                                            <p:cond delay="0"/>
                                          </p:stCondLst>
                                        </p:cTn>
                                        <p:tgtEl>
                                          <p:spTgt spid="96"/>
                                        </p:tgtEl>
                                        <p:attrNameLst>
                                          <p:attrName>style.visibility</p:attrName>
                                        </p:attrNameLst>
                                      </p:cBhvr>
                                      <p:to>
                                        <p:strVal val="visible"/>
                                      </p:to>
                                    </p:set>
                                    <p:animEffect transition="in" filter="fade">
                                      <p:cBhvr>
                                        <p:cTn id="161" dur="500"/>
                                        <p:tgtEl>
                                          <p:spTgt spid="96"/>
                                        </p:tgtEl>
                                      </p:cBhvr>
                                    </p:animEffect>
                                  </p:childTnLst>
                                </p:cTn>
                              </p:par>
                              <p:par>
                                <p:cTn id="162" presetID="10" presetClass="entr" presetSubtype="0" fill="hold" nodeType="withEffect">
                                  <p:stCondLst>
                                    <p:cond delay="0"/>
                                  </p:stCondLst>
                                  <p:childTnLst>
                                    <p:set>
                                      <p:cBhvr>
                                        <p:cTn id="163" dur="1" fill="hold">
                                          <p:stCondLst>
                                            <p:cond delay="0"/>
                                          </p:stCondLst>
                                        </p:cTn>
                                        <p:tgtEl>
                                          <p:spTgt spid="97"/>
                                        </p:tgtEl>
                                        <p:attrNameLst>
                                          <p:attrName>style.visibility</p:attrName>
                                        </p:attrNameLst>
                                      </p:cBhvr>
                                      <p:to>
                                        <p:strVal val="visible"/>
                                      </p:to>
                                    </p:set>
                                    <p:animEffect transition="in" filter="fade">
                                      <p:cBhvr>
                                        <p:cTn id="164" dur="500"/>
                                        <p:tgtEl>
                                          <p:spTgt spid="97"/>
                                        </p:tgtEl>
                                      </p:cBhvr>
                                    </p:animEffect>
                                  </p:childTnLst>
                                </p:cTn>
                              </p:par>
                              <p:par>
                                <p:cTn id="165" presetID="10" presetClass="entr" presetSubtype="0" fill="hold" nodeType="withEffect">
                                  <p:stCondLst>
                                    <p:cond delay="0"/>
                                  </p:stCondLst>
                                  <p:childTnLst>
                                    <p:set>
                                      <p:cBhvr>
                                        <p:cTn id="166" dur="1" fill="hold">
                                          <p:stCondLst>
                                            <p:cond delay="0"/>
                                          </p:stCondLst>
                                        </p:cTn>
                                        <p:tgtEl>
                                          <p:spTgt spid="98"/>
                                        </p:tgtEl>
                                        <p:attrNameLst>
                                          <p:attrName>style.visibility</p:attrName>
                                        </p:attrNameLst>
                                      </p:cBhvr>
                                      <p:to>
                                        <p:strVal val="visible"/>
                                      </p:to>
                                    </p:set>
                                    <p:animEffect transition="in" filter="fade">
                                      <p:cBhvr>
                                        <p:cTn id="167" dur="500"/>
                                        <p:tgtEl>
                                          <p:spTgt spid="98"/>
                                        </p:tgtEl>
                                      </p:cBhvr>
                                    </p:animEffect>
                                  </p:childTnLst>
                                </p:cTn>
                              </p:par>
                              <p:par>
                                <p:cTn id="168" presetID="10" presetClass="entr" presetSubtype="0" fill="hold" nodeType="withEffect">
                                  <p:stCondLst>
                                    <p:cond delay="0"/>
                                  </p:stCondLst>
                                  <p:childTnLst>
                                    <p:set>
                                      <p:cBhvr>
                                        <p:cTn id="169" dur="1" fill="hold">
                                          <p:stCondLst>
                                            <p:cond delay="0"/>
                                          </p:stCondLst>
                                        </p:cTn>
                                        <p:tgtEl>
                                          <p:spTgt spid="99"/>
                                        </p:tgtEl>
                                        <p:attrNameLst>
                                          <p:attrName>style.visibility</p:attrName>
                                        </p:attrNameLst>
                                      </p:cBhvr>
                                      <p:to>
                                        <p:strVal val="visible"/>
                                      </p:to>
                                    </p:set>
                                    <p:animEffect transition="in" filter="fade">
                                      <p:cBhvr>
                                        <p:cTn id="170" dur="500"/>
                                        <p:tgtEl>
                                          <p:spTgt spid="99"/>
                                        </p:tgtEl>
                                      </p:cBhvr>
                                    </p:animEffect>
                                  </p:childTnLst>
                                </p:cTn>
                              </p:par>
                              <p:par>
                                <p:cTn id="171" presetID="10" presetClass="entr" presetSubtype="0" fill="hold" nodeType="withEffect">
                                  <p:stCondLst>
                                    <p:cond delay="0"/>
                                  </p:stCondLst>
                                  <p:childTnLst>
                                    <p:set>
                                      <p:cBhvr>
                                        <p:cTn id="172" dur="1" fill="hold">
                                          <p:stCondLst>
                                            <p:cond delay="0"/>
                                          </p:stCondLst>
                                        </p:cTn>
                                        <p:tgtEl>
                                          <p:spTgt spid="39"/>
                                        </p:tgtEl>
                                        <p:attrNameLst>
                                          <p:attrName>style.visibility</p:attrName>
                                        </p:attrNameLst>
                                      </p:cBhvr>
                                      <p:to>
                                        <p:strVal val="visible"/>
                                      </p:to>
                                    </p:set>
                                    <p:animEffect transition="in" filter="fade">
                                      <p:cBhvr>
                                        <p:cTn id="173" dur="500"/>
                                        <p:tgtEl>
                                          <p:spTgt spid="39"/>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163"/>
                                        </p:tgtEl>
                                        <p:attrNameLst>
                                          <p:attrName>style.visibility</p:attrName>
                                        </p:attrNameLst>
                                      </p:cBhvr>
                                      <p:to>
                                        <p:strVal val="visible"/>
                                      </p:to>
                                    </p:set>
                                    <p:animEffect transition="in" filter="fade">
                                      <p:cBhvr>
                                        <p:cTn id="178" dur="500"/>
                                        <p:tgtEl>
                                          <p:spTgt spid="163"/>
                                        </p:tgtEl>
                                      </p:cBhvr>
                                    </p:animEffect>
                                  </p:childTnLst>
                                </p:cTn>
                              </p:par>
                              <p:par>
                                <p:cTn id="179" presetID="10" presetClass="entr" presetSubtype="0" fill="hold" nodeType="withEffect">
                                  <p:stCondLst>
                                    <p:cond delay="0"/>
                                  </p:stCondLst>
                                  <p:childTnLst>
                                    <p:set>
                                      <p:cBhvr>
                                        <p:cTn id="180" dur="1" fill="hold">
                                          <p:stCondLst>
                                            <p:cond delay="0"/>
                                          </p:stCondLst>
                                        </p:cTn>
                                        <p:tgtEl>
                                          <p:spTgt spid="34"/>
                                        </p:tgtEl>
                                        <p:attrNameLst>
                                          <p:attrName>style.visibility</p:attrName>
                                        </p:attrNameLst>
                                      </p:cBhvr>
                                      <p:to>
                                        <p:strVal val="visible"/>
                                      </p:to>
                                    </p:set>
                                    <p:animEffect transition="in" filter="fade">
                                      <p:cBhvr>
                                        <p:cTn id="181" dur="500"/>
                                        <p:tgtEl>
                                          <p:spTgt spid="34"/>
                                        </p:tgtEl>
                                      </p:cBhvr>
                                    </p:animEffect>
                                  </p:childTnLst>
                                </p:cTn>
                              </p:par>
                              <p:par>
                                <p:cTn id="182" presetID="10" presetClass="entr" presetSubtype="0" fill="hold" nodeType="withEffect">
                                  <p:stCondLst>
                                    <p:cond delay="0"/>
                                  </p:stCondLst>
                                  <p:childTnLst>
                                    <p:set>
                                      <p:cBhvr>
                                        <p:cTn id="183" dur="1" fill="hold">
                                          <p:stCondLst>
                                            <p:cond delay="0"/>
                                          </p:stCondLst>
                                        </p:cTn>
                                        <p:tgtEl>
                                          <p:spTgt spid="101"/>
                                        </p:tgtEl>
                                        <p:attrNameLst>
                                          <p:attrName>style.visibility</p:attrName>
                                        </p:attrNameLst>
                                      </p:cBhvr>
                                      <p:to>
                                        <p:strVal val="visible"/>
                                      </p:to>
                                    </p:set>
                                    <p:animEffect transition="in" filter="fade">
                                      <p:cBhvr>
                                        <p:cTn id="184" dur="500"/>
                                        <p:tgtEl>
                                          <p:spTgt spid="101"/>
                                        </p:tgtEl>
                                      </p:cBhvr>
                                    </p:animEffect>
                                  </p:childTnLst>
                                </p:cTn>
                              </p:par>
                              <p:par>
                                <p:cTn id="185" presetID="10" presetClass="entr" presetSubtype="0" fill="hold" nodeType="withEffect">
                                  <p:stCondLst>
                                    <p:cond delay="0"/>
                                  </p:stCondLst>
                                  <p:childTnLst>
                                    <p:set>
                                      <p:cBhvr>
                                        <p:cTn id="186" dur="1" fill="hold">
                                          <p:stCondLst>
                                            <p:cond delay="0"/>
                                          </p:stCondLst>
                                        </p:cTn>
                                        <p:tgtEl>
                                          <p:spTgt spid="104"/>
                                        </p:tgtEl>
                                        <p:attrNameLst>
                                          <p:attrName>style.visibility</p:attrName>
                                        </p:attrNameLst>
                                      </p:cBhvr>
                                      <p:to>
                                        <p:strVal val="visible"/>
                                      </p:to>
                                    </p:set>
                                    <p:animEffect transition="in" filter="fade">
                                      <p:cBhvr>
                                        <p:cTn id="187" dur="500"/>
                                        <p:tgtEl>
                                          <p:spTgt spid="104"/>
                                        </p:tgtEl>
                                      </p:cBhvr>
                                    </p:animEffect>
                                  </p:childTnLst>
                                </p:cTn>
                              </p:par>
                              <p:par>
                                <p:cTn id="188" presetID="10" presetClass="entr" presetSubtype="0" fill="hold" nodeType="withEffect">
                                  <p:stCondLst>
                                    <p:cond delay="0"/>
                                  </p:stCondLst>
                                  <p:childTnLst>
                                    <p:set>
                                      <p:cBhvr>
                                        <p:cTn id="189" dur="1" fill="hold">
                                          <p:stCondLst>
                                            <p:cond delay="0"/>
                                          </p:stCondLst>
                                        </p:cTn>
                                        <p:tgtEl>
                                          <p:spTgt spid="106"/>
                                        </p:tgtEl>
                                        <p:attrNameLst>
                                          <p:attrName>style.visibility</p:attrName>
                                        </p:attrNameLst>
                                      </p:cBhvr>
                                      <p:to>
                                        <p:strVal val="visible"/>
                                      </p:to>
                                    </p:set>
                                    <p:animEffect transition="in" filter="fade">
                                      <p:cBhvr>
                                        <p:cTn id="190" dur="500"/>
                                        <p:tgtEl>
                                          <p:spTgt spid="106"/>
                                        </p:tgtEl>
                                      </p:cBhvr>
                                    </p:animEffect>
                                  </p:childTnLst>
                                </p:cTn>
                              </p:par>
                              <p:par>
                                <p:cTn id="191" presetID="10" presetClass="entr" presetSubtype="0" fill="hold" nodeType="withEffect">
                                  <p:stCondLst>
                                    <p:cond delay="0"/>
                                  </p:stCondLst>
                                  <p:childTnLst>
                                    <p:set>
                                      <p:cBhvr>
                                        <p:cTn id="192" dur="1" fill="hold">
                                          <p:stCondLst>
                                            <p:cond delay="0"/>
                                          </p:stCondLst>
                                        </p:cTn>
                                        <p:tgtEl>
                                          <p:spTgt spid="119"/>
                                        </p:tgtEl>
                                        <p:attrNameLst>
                                          <p:attrName>style.visibility</p:attrName>
                                        </p:attrNameLst>
                                      </p:cBhvr>
                                      <p:to>
                                        <p:strVal val="visible"/>
                                      </p:to>
                                    </p:set>
                                    <p:animEffect transition="in" filter="fade">
                                      <p:cBhvr>
                                        <p:cTn id="193" dur="500"/>
                                        <p:tgtEl>
                                          <p:spTgt spid="119"/>
                                        </p:tgtEl>
                                      </p:cBhvr>
                                    </p:animEffect>
                                  </p:childTnLst>
                                </p:cTn>
                              </p:par>
                              <p:par>
                                <p:cTn id="194" presetID="10" presetClass="entr" presetSubtype="0" fill="hold" nodeType="withEffect">
                                  <p:stCondLst>
                                    <p:cond delay="0"/>
                                  </p:stCondLst>
                                  <p:childTnLst>
                                    <p:set>
                                      <p:cBhvr>
                                        <p:cTn id="195" dur="1" fill="hold">
                                          <p:stCondLst>
                                            <p:cond delay="0"/>
                                          </p:stCondLst>
                                        </p:cTn>
                                        <p:tgtEl>
                                          <p:spTgt spid="120"/>
                                        </p:tgtEl>
                                        <p:attrNameLst>
                                          <p:attrName>style.visibility</p:attrName>
                                        </p:attrNameLst>
                                      </p:cBhvr>
                                      <p:to>
                                        <p:strVal val="visible"/>
                                      </p:to>
                                    </p:set>
                                    <p:animEffect transition="in" filter="fade">
                                      <p:cBhvr>
                                        <p:cTn id="196" dur="500"/>
                                        <p:tgtEl>
                                          <p:spTgt spid="120"/>
                                        </p:tgtEl>
                                      </p:cBhvr>
                                    </p:animEffect>
                                  </p:childTnLst>
                                </p:cTn>
                              </p:par>
                              <p:par>
                                <p:cTn id="197" presetID="10" presetClass="entr" presetSubtype="0" fill="hold" nodeType="withEffect">
                                  <p:stCondLst>
                                    <p:cond delay="0"/>
                                  </p:stCondLst>
                                  <p:childTnLst>
                                    <p:set>
                                      <p:cBhvr>
                                        <p:cTn id="198" dur="1" fill="hold">
                                          <p:stCondLst>
                                            <p:cond delay="0"/>
                                          </p:stCondLst>
                                        </p:cTn>
                                        <p:tgtEl>
                                          <p:spTgt spid="121"/>
                                        </p:tgtEl>
                                        <p:attrNameLst>
                                          <p:attrName>style.visibility</p:attrName>
                                        </p:attrNameLst>
                                      </p:cBhvr>
                                      <p:to>
                                        <p:strVal val="visible"/>
                                      </p:to>
                                    </p:set>
                                    <p:animEffect transition="in" filter="fade">
                                      <p:cBhvr>
                                        <p:cTn id="199" dur="500"/>
                                        <p:tgtEl>
                                          <p:spTgt spid="121"/>
                                        </p:tgtEl>
                                      </p:cBhvr>
                                    </p:animEffect>
                                  </p:childTnLst>
                                </p:cTn>
                              </p:par>
                              <p:par>
                                <p:cTn id="200" presetID="10" presetClass="entr" presetSubtype="0" fill="hold" nodeType="withEffect">
                                  <p:stCondLst>
                                    <p:cond delay="0"/>
                                  </p:stCondLst>
                                  <p:childTnLst>
                                    <p:set>
                                      <p:cBhvr>
                                        <p:cTn id="201" dur="1" fill="hold">
                                          <p:stCondLst>
                                            <p:cond delay="0"/>
                                          </p:stCondLst>
                                        </p:cTn>
                                        <p:tgtEl>
                                          <p:spTgt spid="124"/>
                                        </p:tgtEl>
                                        <p:attrNameLst>
                                          <p:attrName>style.visibility</p:attrName>
                                        </p:attrNameLst>
                                      </p:cBhvr>
                                      <p:to>
                                        <p:strVal val="visible"/>
                                      </p:to>
                                    </p:set>
                                    <p:animEffect transition="in" filter="fade">
                                      <p:cBhvr>
                                        <p:cTn id="202" dur="500"/>
                                        <p:tgtEl>
                                          <p:spTgt spid="124"/>
                                        </p:tgtEl>
                                      </p:cBhvr>
                                    </p:animEffect>
                                  </p:childTnLst>
                                </p:cTn>
                              </p:par>
                              <p:par>
                                <p:cTn id="203" presetID="10" presetClass="entr" presetSubtype="0" fill="hold" nodeType="withEffect">
                                  <p:stCondLst>
                                    <p:cond delay="0"/>
                                  </p:stCondLst>
                                  <p:childTnLst>
                                    <p:set>
                                      <p:cBhvr>
                                        <p:cTn id="204" dur="1" fill="hold">
                                          <p:stCondLst>
                                            <p:cond delay="0"/>
                                          </p:stCondLst>
                                        </p:cTn>
                                        <p:tgtEl>
                                          <p:spTgt spid="131"/>
                                        </p:tgtEl>
                                        <p:attrNameLst>
                                          <p:attrName>style.visibility</p:attrName>
                                        </p:attrNameLst>
                                      </p:cBhvr>
                                      <p:to>
                                        <p:strVal val="visible"/>
                                      </p:to>
                                    </p:set>
                                    <p:animEffect transition="in" filter="fade">
                                      <p:cBhvr>
                                        <p:cTn id="205" dur="500"/>
                                        <p:tgtEl>
                                          <p:spTgt spid="131"/>
                                        </p:tgtEl>
                                      </p:cBhvr>
                                    </p:animEffect>
                                  </p:childTnLst>
                                </p:cTn>
                              </p:par>
                              <p:par>
                                <p:cTn id="206" presetID="10" presetClass="entr" presetSubtype="0" fill="hold" nodeType="withEffect">
                                  <p:stCondLst>
                                    <p:cond delay="0"/>
                                  </p:stCondLst>
                                  <p:childTnLst>
                                    <p:set>
                                      <p:cBhvr>
                                        <p:cTn id="207" dur="1" fill="hold">
                                          <p:stCondLst>
                                            <p:cond delay="0"/>
                                          </p:stCondLst>
                                        </p:cTn>
                                        <p:tgtEl>
                                          <p:spTgt spid="141"/>
                                        </p:tgtEl>
                                        <p:attrNameLst>
                                          <p:attrName>style.visibility</p:attrName>
                                        </p:attrNameLst>
                                      </p:cBhvr>
                                      <p:to>
                                        <p:strVal val="visible"/>
                                      </p:to>
                                    </p:set>
                                    <p:animEffect transition="in" filter="fade">
                                      <p:cBhvr>
                                        <p:cTn id="208" dur="500"/>
                                        <p:tgtEl>
                                          <p:spTgt spid="141"/>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grpId="0" nodeType="clickEffect">
                                  <p:stCondLst>
                                    <p:cond delay="0"/>
                                  </p:stCondLst>
                                  <p:childTnLst>
                                    <p:set>
                                      <p:cBhvr>
                                        <p:cTn id="212" dur="1" fill="hold">
                                          <p:stCondLst>
                                            <p:cond delay="0"/>
                                          </p:stCondLst>
                                        </p:cTn>
                                        <p:tgtEl>
                                          <p:spTgt spid="165"/>
                                        </p:tgtEl>
                                        <p:attrNameLst>
                                          <p:attrName>style.visibility</p:attrName>
                                        </p:attrNameLst>
                                      </p:cBhvr>
                                      <p:to>
                                        <p:strVal val="visible"/>
                                      </p:to>
                                    </p:set>
                                    <p:animEffect transition="in" filter="fade">
                                      <p:cBhvr>
                                        <p:cTn id="213" dur="500"/>
                                        <p:tgtEl>
                                          <p:spTgt spid="165"/>
                                        </p:tgtEl>
                                      </p:cBhvr>
                                    </p:animEffect>
                                  </p:childTnLst>
                                </p:cTn>
                              </p:par>
                              <p:par>
                                <p:cTn id="214" presetID="10" presetClass="entr" presetSubtype="0" fill="hold" nodeType="withEffect">
                                  <p:stCondLst>
                                    <p:cond delay="0"/>
                                  </p:stCondLst>
                                  <p:childTnLst>
                                    <p:set>
                                      <p:cBhvr>
                                        <p:cTn id="215" dur="1" fill="hold">
                                          <p:stCondLst>
                                            <p:cond delay="0"/>
                                          </p:stCondLst>
                                        </p:cTn>
                                        <p:tgtEl>
                                          <p:spTgt spid="37"/>
                                        </p:tgtEl>
                                        <p:attrNameLst>
                                          <p:attrName>style.visibility</p:attrName>
                                        </p:attrNameLst>
                                      </p:cBhvr>
                                      <p:to>
                                        <p:strVal val="visible"/>
                                      </p:to>
                                    </p:set>
                                    <p:animEffect transition="in" filter="fade">
                                      <p:cBhvr>
                                        <p:cTn id="2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5" grpId="0"/>
      <p:bldP spid="114" grpId="0" animBg="1"/>
      <p:bldP spid="1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A2ED1CD7-B9E3-410F-8BFF-6AAC87945D44}"/>
              </a:ext>
            </a:extLst>
          </p:cNvPr>
          <p:cNvSpPr/>
          <p:nvPr/>
        </p:nvSpPr>
        <p:spPr>
          <a:xfrm>
            <a:off x="-129540" y="-297764"/>
            <a:ext cx="12451080" cy="7521524"/>
          </a:xfrm>
          <a:prstGeom prst="rect">
            <a:avLst/>
          </a:prstGeom>
          <a:solidFill>
            <a:srgbClr val="F8F8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TextBox 42">
            <a:extLst>
              <a:ext uri="{FF2B5EF4-FFF2-40B4-BE49-F238E27FC236}">
                <a16:creationId xmlns:a16="http://schemas.microsoft.com/office/drawing/2014/main" id="{7BF380F0-E581-41AD-B9B8-4693DE21F634}"/>
              </a:ext>
            </a:extLst>
          </p:cNvPr>
          <p:cNvSpPr txBox="1"/>
          <p:nvPr/>
        </p:nvSpPr>
        <p:spPr>
          <a:xfrm>
            <a:off x="2939501" y="289757"/>
            <a:ext cx="6172201" cy="483637"/>
          </a:xfrm>
          <a:prstGeom prst="rect">
            <a:avLst/>
          </a:prstGeom>
          <a:noFill/>
        </p:spPr>
        <p:txBody>
          <a:bodyPr wrap="square" lIns="0" tIns="0" rIns="0" bIns="0" rtlCol="0">
            <a:noAutofit/>
          </a:bodyPr>
          <a:lstStyle/>
          <a:p>
            <a:pPr algn="ctr">
              <a:lnSpc>
                <a:spcPts val="4000"/>
              </a:lnSpc>
            </a:pPr>
            <a:r>
              <a:rPr lang="en-US" sz="3600" b="1" dirty="0">
                <a:solidFill>
                  <a:srgbClr val="002060"/>
                </a:solidFill>
                <a:latin typeface="Segoe UI" panose="020B0502040204020203" pitchFamily="34" charset="0"/>
                <a:cs typeface="Segoe UI" panose="020B0502040204020203" pitchFamily="34" charset="0"/>
              </a:rPr>
              <a:t>Create a patch extractor</a:t>
            </a:r>
          </a:p>
        </p:txBody>
      </p:sp>
      <p:sp>
        <p:nvSpPr>
          <p:cNvPr id="72" name="TextBox 34">
            <a:extLst>
              <a:ext uri="{FF2B5EF4-FFF2-40B4-BE49-F238E27FC236}">
                <a16:creationId xmlns:a16="http://schemas.microsoft.com/office/drawing/2014/main" id="{9049F18E-86F9-4267-B4DA-795B2283F03B}"/>
              </a:ext>
            </a:extLst>
          </p:cNvPr>
          <p:cNvSpPr txBox="1"/>
          <p:nvPr/>
        </p:nvSpPr>
        <p:spPr>
          <a:xfrm>
            <a:off x="2880651" y="793113"/>
            <a:ext cx="6224717"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algn="ctr"/>
            <a:r>
              <a:rPr lang="en-US" dirty="0"/>
              <a:t>…using </a:t>
            </a:r>
            <a:r>
              <a:rPr lang="en-US" dirty="0" err="1"/>
              <a:t>EfficientNet</a:t>
            </a:r>
            <a:r>
              <a:rPr lang="en-US" dirty="0"/>
              <a:t> B0</a:t>
            </a:r>
          </a:p>
        </p:txBody>
      </p:sp>
      <p:pic>
        <p:nvPicPr>
          <p:cNvPr id="2" name="screen-capture (online-video-cutter.com)">
            <a:hlinkClick r:id="" action="ppaction://media"/>
            <a:extLst>
              <a:ext uri="{FF2B5EF4-FFF2-40B4-BE49-F238E27FC236}">
                <a16:creationId xmlns:a16="http://schemas.microsoft.com/office/drawing/2014/main" id="{60210686-A6FF-4C11-ABF9-5436C6279B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0" y="1241692"/>
            <a:ext cx="12552449" cy="5095110"/>
          </a:xfrm>
          <a:prstGeom prst="rect">
            <a:avLst/>
          </a:prstGeom>
        </p:spPr>
      </p:pic>
      <p:grpSp>
        <p:nvGrpSpPr>
          <p:cNvPr id="260" name="Group 93">
            <a:extLst>
              <a:ext uri="{FF2B5EF4-FFF2-40B4-BE49-F238E27FC236}">
                <a16:creationId xmlns:a16="http://schemas.microsoft.com/office/drawing/2014/main" id="{B09D1824-7E86-47FE-ADD3-D32F9C06F340}"/>
              </a:ext>
            </a:extLst>
          </p:cNvPr>
          <p:cNvGrpSpPr/>
          <p:nvPr/>
        </p:nvGrpSpPr>
        <p:grpSpPr>
          <a:xfrm rot="15309759">
            <a:off x="-4705323" y="-1220936"/>
            <a:ext cx="4736736" cy="6407275"/>
            <a:chOff x="4855953" y="-2833465"/>
            <a:chExt cx="8948964" cy="12105059"/>
          </a:xfrm>
        </p:grpSpPr>
        <p:sp>
          <p:nvSpPr>
            <p:cNvPr id="261" name="Freeform 10">
              <a:extLst>
                <a:ext uri="{FF2B5EF4-FFF2-40B4-BE49-F238E27FC236}">
                  <a16:creationId xmlns:a16="http://schemas.microsoft.com/office/drawing/2014/main" id="{BAC5B771-75F4-4545-8FCF-C3CAC643A2CF}"/>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1">
              <a:extLst>
                <a:ext uri="{FF2B5EF4-FFF2-40B4-BE49-F238E27FC236}">
                  <a16:creationId xmlns:a16="http://schemas.microsoft.com/office/drawing/2014/main" id="{0CE78F6F-8DA4-463E-9332-1787B61BEC5A}"/>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2">
              <a:extLst>
                <a:ext uri="{FF2B5EF4-FFF2-40B4-BE49-F238E27FC236}">
                  <a16:creationId xmlns:a16="http://schemas.microsoft.com/office/drawing/2014/main" id="{75F19493-BCBA-4509-A096-C2A6CFC209CC}"/>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93">
            <a:extLst>
              <a:ext uri="{FF2B5EF4-FFF2-40B4-BE49-F238E27FC236}">
                <a16:creationId xmlns:a16="http://schemas.microsoft.com/office/drawing/2014/main" id="{3C56D1F5-F3EE-4A12-9EC0-B8F5393CB277}"/>
              </a:ext>
            </a:extLst>
          </p:cNvPr>
          <p:cNvGrpSpPr/>
          <p:nvPr/>
        </p:nvGrpSpPr>
        <p:grpSpPr>
          <a:xfrm rot="15309759">
            <a:off x="10462004" y="-4539315"/>
            <a:ext cx="4736736" cy="6407275"/>
            <a:chOff x="4855953" y="-2833465"/>
            <a:chExt cx="8948964" cy="12105059"/>
          </a:xfrm>
        </p:grpSpPr>
        <p:sp>
          <p:nvSpPr>
            <p:cNvPr id="82" name="Freeform 10">
              <a:extLst>
                <a:ext uri="{FF2B5EF4-FFF2-40B4-BE49-F238E27FC236}">
                  <a16:creationId xmlns:a16="http://schemas.microsoft.com/office/drawing/2014/main" id="{8DA41987-B45D-4BA8-BBFF-E0D974A6CF85}"/>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1">
              <a:extLst>
                <a:ext uri="{FF2B5EF4-FFF2-40B4-BE49-F238E27FC236}">
                  <a16:creationId xmlns:a16="http://schemas.microsoft.com/office/drawing/2014/main" id="{CC72079B-B8C2-493F-8499-674DAD3B02E0}"/>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12">
              <a:extLst>
                <a:ext uri="{FF2B5EF4-FFF2-40B4-BE49-F238E27FC236}">
                  <a16:creationId xmlns:a16="http://schemas.microsoft.com/office/drawing/2014/main" id="{D0C0CA3C-CA7F-4638-A56D-10A33C2A43CB}"/>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6972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7BF380F0-E581-41AD-B9B8-4693DE21F634}"/>
              </a:ext>
            </a:extLst>
          </p:cNvPr>
          <p:cNvSpPr txBox="1"/>
          <p:nvPr/>
        </p:nvSpPr>
        <p:spPr>
          <a:xfrm>
            <a:off x="2321620" y="328211"/>
            <a:ext cx="7548760" cy="483637"/>
          </a:xfrm>
          <a:prstGeom prst="rect">
            <a:avLst/>
          </a:prstGeom>
          <a:noFill/>
        </p:spPr>
        <p:txBody>
          <a:bodyPr wrap="square" lIns="0" tIns="0" rIns="0" bIns="0" rtlCol="0">
            <a:noAutofit/>
          </a:bodyPr>
          <a:lstStyle/>
          <a:p>
            <a:pPr>
              <a:lnSpc>
                <a:spcPts val="4000"/>
              </a:lnSpc>
            </a:pPr>
            <a:r>
              <a:rPr lang="en-US" sz="3600" b="1" dirty="0">
                <a:solidFill>
                  <a:srgbClr val="002060"/>
                </a:solidFill>
                <a:latin typeface="Segoe UI" panose="020B0502040204020203" pitchFamily="34" charset="0"/>
                <a:cs typeface="Segoe UI" panose="020B0502040204020203" pitchFamily="34" charset="0"/>
              </a:rPr>
              <a:t>Cross Efficient Vision Transformer</a:t>
            </a:r>
          </a:p>
        </p:txBody>
      </p:sp>
      <p:sp>
        <p:nvSpPr>
          <p:cNvPr id="72" name="TextBox 34">
            <a:extLst>
              <a:ext uri="{FF2B5EF4-FFF2-40B4-BE49-F238E27FC236}">
                <a16:creationId xmlns:a16="http://schemas.microsoft.com/office/drawing/2014/main" id="{9049F18E-86F9-4267-B4DA-795B2283F03B}"/>
              </a:ext>
            </a:extLst>
          </p:cNvPr>
          <p:cNvSpPr txBox="1"/>
          <p:nvPr/>
        </p:nvSpPr>
        <p:spPr>
          <a:xfrm>
            <a:off x="2846832" y="823648"/>
            <a:ext cx="6224717" cy="246221"/>
          </a:xfrm>
          <a:prstGeom prst="rect">
            <a:avLst/>
          </a:prstGeom>
        </p:spPr>
        <p:txBody>
          <a:bodyPr wrap="square" lIns="0" tIns="0" rIns="0" bIns="0">
            <a:spAutoFit/>
          </a:bodyPr>
          <a:lstStyle>
            <a:defPPr>
              <a:defRPr lang="en-US"/>
            </a:defPPr>
            <a:lvl1pPr>
              <a:defRPr sz="1600" i="1">
                <a:solidFill>
                  <a:srgbClr val="002060"/>
                </a:solidFill>
                <a:latin typeface="+mj-lt"/>
                <a:cs typeface="Segoe UI" panose="020B0502040204020203" pitchFamily="34" charset="0"/>
              </a:defRPr>
            </a:lvl1pPr>
          </a:lstStyle>
          <a:p>
            <a:pPr algn="ctr"/>
            <a:r>
              <a:rPr lang="en-US" dirty="0"/>
              <a:t>Small or big patches? Both!</a:t>
            </a:r>
          </a:p>
        </p:txBody>
      </p:sp>
      <p:pic>
        <p:nvPicPr>
          <p:cNvPr id="5" name="Immagine 4" descr="Immagine che contiene persona, parete, uomo, interni&#10;&#10;Descrizione generata automaticamente">
            <a:extLst>
              <a:ext uri="{FF2B5EF4-FFF2-40B4-BE49-F238E27FC236}">
                <a16:creationId xmlns:a16="http://schemas.microsoft.com/office/drawing/2014/main" id="{065C81D3-883D-4CEA-9CDA-4401D8799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735" y="2791183"/>
            <a:ext cx="1667649" cy="1667649"/>
          </a:xfrm>
          <a:prstGeom prst="rect">
            <a:avLst/>
          </a:prstGeom>
          <a:effectLst>
            <a:outerShdw blurRad="50800" dist="38100" dir="2700000" algn="tl" rotWithShape="0">
              <a:prstClr val="black">
                <a:alpha val="40000"/>
              </a:prstClr>
            </a:outerShdw>
          </a:effectLst>
        </p:spPr>
      </p:pic>
      <p:sp>
        <p:nvSpPr>
          <p:cNvPr id="85" name="Freeform 25">
            <a:extLst>
              <a:ext uri="{FF2B5EF4-FFF2-40B4-BE49-F238E27FC236}">
                <a16:creationId xmlns:a16="http://schemas.microsoft.com/office/drawing/2014/main" id="{04F7818C-203F-478B-B534-F5D7631A9766}"/>
              </a:ext>
            </a:extLst>
          </p:cNvPr>
          <p:cNvSpPr>
            <a:spLocks/>
          </p:cNvSpPr>
          <p:nvPr/>
        </p:nvSpPr>
        <p:spPr bwMode="auto">
          <a:xfrm>
            <a:off x="3315453" y="1537779"/>
            <a:ext cx="1628179" cy="952979"/>
          </a:xfrm>
          <a:prstGeom prst="roundRect">
            <a:avLst/>
          </a:prstGeom>
          <a:gradFill>
            <a:gsLst>
              <a:gs pos="0">
                <a:srgbClr val="7CEFD8"/>
              </a:gs>
              <a:gs pos="37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600" b="1" dirty="0">
                <a:solidFill>
                  <a:schemeClr val="bg1"/>
                </a:solidFill>
                <a:latin typeface="Segoe UI" panose="020B0502040204020203" pitchFamily="34" charset="0"/>
                <a:cs typeface="Segoe UI" panose="020B0502040204020203" pitchFamily="34" charset="0"/>
              </a:rPr>
              <a:t>Deeper </a:t>
            </a:r>
            <a:r>
              <a:rPr lang="en-US" sz="1600" b="1" dirty="0" err="1">
                <a:solidFill>
                  <a:schemeClr val="bg1"/>
                </a:solidFill>
                <a:latin typeface="Segoe UI" panose="020B0502040204020203" pitchFamily="34" charset="0"/>
                <a:cs typeface="Segoe UI" panose="020B0502040204020203" pitchFamily="34" charset="0"/>
              </a:rPr>
              <a:t>EfficientNet</a:t>
            </a:r>
            <a:r>
              <a:rPr lang="en-US" sz="1600" b="1" dirty="0">
                <a:solidFill>
                  <a:schemeClr val="bg1"/>
                </a:solidFill>
                <a:latin typeface="Segoe UI" panose="020B0502040204020203" pitchFamily="34" charset="0"/>
                <a:cs typeface="Segoe UI" panose="020B0502040204020203" pitchFamily="34" charset="0"/>
              </a:rPr>
              <a:t> B0</a:t>
            </a:r>
          </a:p>
        </p:txBody>
      </p:sp>
      <p:sp>
        <p:nvSpPr>
          <p:cNvPr id="74" name="Freeform 25">
            <a:extLst>
              <a:ext uri="{FF2B5EF4-FFF2-40B4-BE49-F238E27FC236}">
                <a16:creationId xmlns:a16="http://schemas.microsoft.com/office/drawing/2014/main" id="{16A70E25-F148-432D-AF8D-5FC9A82570B3}"/>
              </a:ext>
            </a:extLst>
          </p:cNvPr>
          <p:cNvSpPr>
            <a:spLocks/>
          </p:cNvSpPr>
          <p:nvPr/>
        </p:nvSpPr>
        <p:spPr bwMode="auto">
          <a:xfrm>
            <a:off x="6725439" y="1663259"/>
            <a:ext cx="1628179" cy="735080"/>
          </a:xfrm>
          <a:prstGeom prst="roundRect">
            <a:avLst/>
          </a:prstGeom>
          <a:gradFill>
            <a:gsLst>
              <a:gs pos="0">
                <a:srgbClr val="7CEFD8"/>
              </a:gs>
              <a:gs pos="37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600" b="1" dirty="0">
                <a:solidFill>
                  <a:schemeClr val="bg1"/>
                </a:solidFill>
                <a:latin typeface="Segoe UI" panose="020B0502040204020203" pitchFamily="34" charset="0"/>
                <a:cs typeface="Segoe UI" panose="020B0502040204020203" pitchFamily="34" charset="0"/>
              </a:rPr>
              <a:t>Transformer Encoder</a:t>
            </a:r>
          </a:p>
        </p:txBody>
      </p:sp>
      <p:cxnSp>
        <p:nvCxnSpPr>
          <p:cNvPr id="75" name="Connettore 2 74">
            <a:extLst>
              <a:ext uri="{FF2B5EF4-FFF2-40B4-BE49-F238E27FC236}">
                <a16:creationId xmlns:a16="http://schemas.microsoft.com/office/drawing/2014/main" id="{CC764F9A-FC21-4676-9FCE-E5F9837F0AF2}"/>
              </a:ext>
            </a:extLst>
          </p:cNvPr>
          <p:cNvCxnSpPr>
            <a:cxnSpLocks/>
            <a:stCxn id="5" idx="3"/>
            <a:endCxn id="85" idx="1"/>
          </p:cNvCxnSpPr>
          <p:nvPr/>
        </p:nvCxnSpPr>
        <p:spPr>
          <a:xfrm flipV="1">
            <a:off x="2460384" y="2014269"/>
            <a:ext cx="855069" cy="1610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ttore 2 79">
            <a:extLst>
              <a:ext uri="{FF2B5EF4-FFF2-40B4-BE49-F238E27FC236}">
                <a16:creationId xmlns:a16="http://schemas.microsoft.com/office/drawing/2014/main" id="{4B78348D-A2C5-4941-85EE-15688187DC20}"/>
              </a:ext>
            </a:extLst>
          </p:cNvPr>
          <p:cNvCxnSpPr>
            <a:cxnSpLocks/>
            <a:stCxn id="74" idx="3"/>
            <a:endCxn id="67" idx="1"/>
          </p:cNvCxnSpPr>
          <p:nvPr/>
        </p:nvCxnSpPr>
        <p:spPr>
          <a:xfrm flipV="1">
            <a:off x="8353618" y="2014269"/>
            <a:ext cx="248904" cy="1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reeform 25">
            <a:extLst>
              <a:ext uri="{FF2B5EF4-FFF2-40B4-BE49-F238E27FC236}">
                <a16:creationId xmlns:a16="http://schemas.microsoft.com/office/drawing/2014/main" id="{269D7AF6-50E9-442C-AACE-0A7C039E6C57}"/>
              </a:ext>
            </a:extLst>
          </p:cNvPr>
          <p:cNvSpPr>
            <a:spLocks/>
          </p:cNvSpPr>
          <p:nvPr/>
        </p:nvSpPr>
        <p:spPr bwMode="auto">
          <a:xfrm>
            <a:off x="3345895" y="4919444"/>
            <a:ext cx="1628179" cy="952982"/>
          </a:xfrm>
          <a:prstGeom prst="roundRect">
            <a:avLst/>
          </a:prstGeom>
          <a:gradFill>
            <a:gsLst>
              <a:gs pos="0">
                <a:srgbClr val="7CEFD8"/>
              </a:gs>
              <a:gs pos="37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600" b="1" dirty="0">
                <a:solidFill>
                  <a:schemeClr val="bg1"/>
                </a:solidFill>
                <a:latin typeface="Segoe UI" panose="020B0502040204020203" pitchFamily="34" charset="0"/>
                <a:cs typeface="Segoe UI" panose="020B0502040204020203" pitchFamily="34" charset="0"/>
              </a:rPr>
              <a:t>Smaller </a:t>
            </a:r>
            <a:r>
              <a:rPr lang="en-US" sz="1600" b="1" dirty="0" err="1">
                <a:solidFill>
                  <a:schemeClr val="bg1"/>
                </a:solidFill>
                <a:latin typeface="Segoe UI" panose="020B0502040204020203" pitchFamily="34" charset="0"/>
                <a:cs typeface="Segoe UI" panose="020B0502040204020203" pitchFamily="34" charset="0"/>
              </a:rPr>
              <a:t>EfficientNet</a:t>
            </a:r>
            <a:r>
              <a:rPr lang="en-US" sz="1600" b="1" dirty="0">
                <a:solidFill>
                  <a:schemeClr val="bg1"/>
                </a:solidFill>
                <a:latin typeface="Segoe UI" panose="020B0502040204020203" pitchFamily="34" charset="0"/>
                <a:cs typeface="Segoe UI" panose="020B0502040204020203" pitchFamily="34" charset="0"/>
              </a:rPr>
              <a:t> B0</a:t>
            </a:r>
          </a:p>
        </p:txBody>
      </p:sp>
      <p:cxnSp>
        <p:nvCxnSpPr>
          <p:cNvPr id="31" name="Connettore 2 30">
            <a:extLst>
              <a:ext uri="{FF2B5EF4-FFF2-40B4-BE49-F238E27FC236}">
                <a16:creationId xmlns:a16="http://schemas.microsoft.com/office/drawing/2014/main" id="{B218E713-54AA-4C60-87D9-3A9FC8FC2761}"/>
              </a:ext>
            </a:extLst>
          </p:cNvPr>
          <p:cNvCxnSpPr>
            <a:cxnSpLocks/>
            <a:stCxn id="29" idx="3"/>
          </p:cNvCxnSpPr>
          <p:nvPr/>
        </p:nvCxnSpPr>
        <p:spPr>
          <a:xfrm>
            <a:off x="4974074" y="5395935"/>
            <a:ext cx="2614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B583B8F2-0717-486D-83EB-63EE72FC0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234" y="5810514"/>
            <a:ext cx="447675" cy="447675"/>
          </a:xfrm>
          <a:prstGeom prst="rect">
            <a:avLst/>
          </a:prstGeom>
        </p:spPr>
      </p:pic>
      <p:pic>
        <p:nvPicPr>
          <p:cNvPr id="17" name="Immagine 16">
            <a:extLst>
              <a:ext uri="{FF2B5EF4-FFF2-40B4-BE49-F238E27FC236}">
                <a16:creationId xmlns:a16="http://schemas.microsoft.com/office/drawing/2014/main" id="{F5D808D1-8115-47DF-9EE1-E79AD6399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0017" y="5813405"/>
            <a:ext cx="447675" cy="447675"/>
          </a:xfrm>
          <a:prstGeom prst="rect">
            <a:avLst/>
          </a:prstGeom>
        </p:spPr>
      </p:pic>
      <p:pic>
        <p:nvPicPr>
          <p:cNvPr id="19" name="Immagine 18">
            <a:extLst>
              <a:ext uri="{FF2B5EF4-FFF2-40B4-BE49-F238E27FC236}">
                <a16:creationId xmlns:a16="http://schemas.microsoft.com/office/drawing/2014/main" id="{44D35DB2-E31F-449D-9093-55765F294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0016" y="5240460"/>
            <a:ext cx="447675" cy="447675"/>
          </a:xfrm>
          <a:prstGeom prst="rect">
            <a:avLst/>
          </a:prstGeom>
        </p:spPr>
      </p:pic>
      <p:pic>
        <p:nvPicPr>
          <p:cNvPr id="21" name="Immagine 20">
            <a:extLst>
              <a:ext uri="{FF2B5EF4-FFF2-40B4-BE49-F238E27FC236}">
                <a16:creationId xmlns:a16="http://schemas.microsoft.com/office/drawing/2014/main" id="{40BC5887-2BF3-49FC-9768-7AD54B6495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0019" y="4686173"/>
            <a:ext cx="447675" cy="447675"/>
          </a:xfrm>
          <a:prstGeom prst="rect">
            <a:avLst/>
          </a:prstGeom>
        </p:spPr>
      </p:pic>
      <p:pic>
        <p:nvPicPr>
          <p:cNvPr id="25" name="Immagine 24">
            <a:extLst>
              <a:ext uri="{FF2B5EF4-FFF2-40B4-BE49-F238E27FC236}">
                <a16:creationId xmlns:a16="http://schemas.microsoft.com/office/drawing/2014/main" id="{8AE9B93D-8B04-40B1-B7A3-1F03ADBCE1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1233" y="4682836"/>
            <a:ext cx="447675" cy="447675"/>
          </a:xfrm>
          <a:prstGeom prst="rect">
            <a:avLst/>
          </a:prstGeom>
        </p:spPr>
      </p:pic>
      <p:pic>
        <p:nvPicPr>
          <p:cNvPr id="33" name="Immagine 32">
            <a:extLst>
              <a:ext uri="{FF2B5EF4-FFF2-40B4-BE49-F238E27FC236}">
                <a16:creationId xmlns:a16="http://schemas.microsoft.com/office/drawing/2014/main" id="{E923D6FA-841A-495D-AF6C-59E0B09068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234" y="5240460"/>
            <a:ext cx="447675" cy="447675"/>
          </a:xfrm>
          <a:prstGeom prst="rect">
            <a:avLst/>
          </a:prstGeom>
        </p:spPr>
      </p:pic>
      <p:pic>
        <p:nvPicPr>
          <p:cNvPr id="53" name="Immagine 52">
            <a:extLst>
              <a:ext uri="{FF2B5EF4-FFF2-40B4-BE49-F238E27FC236}">
                <a16:creationId xmlns:a16="http://schemas.microsoft.com/office/drawing/2014/main" id="{C2C1D015-D53A-4210-B41C-C0F382BD1C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75433" y="2270327"/>
            <a:ext cx="297965" cy="297965"/>
          </a:xfrm>
          <a:prstGeom prst="rect">
            <a:avLst/>
          </a:prstGeom>
        </p:spPr>
      </p:pic>
      <p:pic>
        <p:nvPicPr>
          <p:cNvPr id="54" name="Immagine 53">
            <a:extLst>
              <a:ext uri="{FF2B5EF4-FFF2-40B4-BE49-F238E27FC236}">
                <a16:creationId xmlns:a16="http://schemas.microsoft.com/office/drawing/2014/main" id="{406F7DAF-BE75-49CA-ADE0-4492BFCCA2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7460" y="1104923"/>
            <a:ext cx="297965" cy="297965"/>
          </a:xfrm>
          <a:prstGeom prst="rect">
            <a:avLst/>
          </a:prstGeom>
        </p:spPr>
      </p:pic>
      <p:pic>
        <p:nvPicPr>
          <p:cNvPr id="55" name="Immagine 54">
            <a:extLst>
              <a:ext uri="{FF2B5EF4-FFF2-40B4-BE49-F238E27FC236}">
                <a16:creationId xmlns:a16="http://schemas.microsoft.com/office/drawing/2014/main" id="{8B6A14D8-8983-43A8-BFE5-B5DAF1EBA6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5433" y="1503630"/>
            <a:ext cx="297966" cy="297966"/>
          </a:xfrm>
          <a:prstGeom prst="rect">
            <a:avLst/>
          </a:prstGeom>
        </p:spPr>
      </p:pic>
      <p:pic>
        <p:nvPicPr>
          <p:cNvPr id="57" name="Immagine 56">
            <a:extLst>
              <a:ext uri="{FF2B5EF4-FFF2-40B4-BE49-F238E27FC236}">
                <a16:creationId xmlns:a16="http://schemas.microsoft.com/office/drawing/2014/main" id="{E7326693-32A2-4150-B7C0-A3B21EBF7A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5434" y="1097611"/>
            <a:ext cx="297965" cy="297965"/>
          </a:xfrm>
          <a:prstGeom prst="rect">
            <a:avLst/>
          </a:prstGeom>
        </p:spPr>
      </p:pic>
      <p:pic>
        <p:nvPicPr>
          <p:cNvPr id="58" name="Immagine 57">
            <a:extLst>
              <a:ext uri="{FF2B5EF4-FFF2-40B4-BE49-F238E27FC236}">
                <a16:creationId xmlns:a16="http://schemas.microsoft.com/office/drawing/2014/main" id="{6F49E643-0AC2-4444-BAA1-C40239081C9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05732" y="1871940"/>
            <a:ext cx="297965" cy="297965"/>
          </a:xfrm>
          <a:prstGeom prst="rect">
            <a:avLst/>
          </a:prstGeom>
        </p:spPr>
      </p:pic>
      <p:pic>
        <p:nvPicPr>
          <p:cNvPr id="59" name="Immagine 58">
            <a:extLst>
              <a:ext uri="{FF2B5EF4-FFF2-40B4-BE49-F238E27FC236}">
                <a16:creationId xmlns:a16="http://schemas.microsoft.com/office/drawing/2014/main" id="{2962C580-F00C-48A1-8922-924B4E63015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05732" y="2276517"/>
            <a:ext cx="297965" cy="297965"/>
          </a:xfrm>
          <a:prstGeom prst="rect">
            <a:avLst/>
          </a:prstGeom>
        </p:spPr>
      </p:pic>
      <p:pic>
        <p:nvPicPr>
          <p:cNvPr id="60" name="Immagine 59">
            <a:extLst>
              <a:ext uri="{FF2B5EF4-FFF2-40B4-BE49-F238E27FC236}">
                <a16:creationId xmlns:a16="http://schemas.microsoft.com/office/drawing/2014/main" id="{8DABD787-0173-4529-917E-2546F14DFD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5433" y="1871939"/>
            <a:ext cx="297965" cy="297965"/>
          </a:xfrm>
          <a:prstGeom prst="rect">
            <a:avLst/>
          </a:prstGeom>
        </p:spPr>
      </p:pic>
      <p:pic>
        <p:nvPicPr>
          <p:cNvPr id="62" name="Immagine 61">
            <a:extLst>
              <a:ext uri="{FF2B5EF4-FFF2-40B4-BE49-F238E27FC236}">
                <a16:creationId xmlns:a16="http://schemas.microsoft.com/office/drawing/2014/main" id="{3D59210D-5C26-489E-9D85-2DAEC5A1A24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07460" y="1487704"/>
            <a:ext cx="297965" cy="297965"/>
          </a:xfrm>
          <a:prstGeom prst="rect">
            <a:avLst/>
          </a:prstGeom>
        </p:spPr>
      </p:pic>
      <p:sp>
        <p:nvSpPr>
          <p:cNvPr id="63" name="Freeform 25">
            <a:extLst>
              <a:ext uri="{FF2B5EF4-FFF2-40B4-BE49-F238E27FC236}">
                <a16:creationId xmlns:a16="http://schemas.microsoft.com/office/drawing/2014/main" id="{CC3FA25D-D0C3-4EC2-88F0-33E0256ECEBE}"/>
              </a:ext>
            </a:extLst>
          </p:cNvPr>
          <p:cNvSpPr>
            <a:spLocks/>
          </p:cNvSpPr>
          <p:nvPr/>
        </p:nvSpPr>
        <p:spPr bwMode="auto">
          <a:xfrm>
            <a:off x="6725439" y="5032471"/>
            <a:ext cx="1628179" cy="735080"/>
          </a:xfrm>
          <a:prstGeom prst="roundRect">
            <a:avLst/>
          </a:prstGeom>
          <a:gradFill>
            <a:gsLst>
              <a:gs pos="0">
                <a:srgbClr val="7CEFD8"/>
              </a:gs>
              <a:gs pos="37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600" b="1" dirty="0">
                <a:solidFill>
                  <a:schemeClr val="bg1"/>
                </a:solidFill>
                <a:latin typeface="Segoe UI" panose="020B0502040204020203" pitchFamily="34" charset="0"/>
                <a:cs typeface="Segoe UI" panose="020B0502040204020203" pitchFamily="34" charset="0"/>
              </a:rPr>
              <a:t>Transformer Encoder</a:t>
            </a:r>
          </a:p>
        </p:txBody>
      </p:sp>
      <p:cxnSp>
        <p:nvCxnSpPr>
          <p:cNvPr id="64" name="Connettore 2 63">
            <a:extLst>
              <a:ext uri="{FF2B5EF4-FFF2-40B4-BE49-F238E27FC236}">
                <a16:creationId xmlns:a16="http://schemas.microsoft.com/office/drawing/2014/main" id="{A2E49F7A-CB7C-4CAA-9480-E7A4E573F3B1}"/>
              </a:ext>
            </a:extLst>
          </p:cNvPr>
          <p:cNvCxnSpPr>
            <a:cxnSpLocks/>
            <a:stCxn id="63" idx="3"/>
            <a:endCxn id="61" idx="1"/>
          </p:cNvCxnSpPr>
          <p:nvPr/>
        </p:nvCxnSpPr>
        <p:spPr>
          <a:xfrm flipV="1">
            <a:off x="8353618" y="5395935"/>
            <a:ext cx="268113" cy="4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Freeform 25">
            <a:extLst>
              <a:ext uri="{FF2B5EF4-FFF2-40B4-BE49-F238E27FC236}">
                <a16:creationId xmlns:a16="http://schemas.microsoft.com/office/drawing/2014/main" id="{3E2CBDEF-E2B8-4D35-9F6F-3AE5EE0FC0A5}"/>
              </a:ext>
            </a:extLst>
          </p:cNvPr>
          <p:cNvSpPr>
            <a:spLocks/>
          </p:cNvSpPr>
          <p:nvPr/>
        </p:nvSpPr>
        <p:spPr bwMode="auto">
          <a:xfrm>
            <a:off x="8602522" y="1813702"/>
            <a:ext cx="1628179" cy="401133"/>
          </a:xfrm>
          <a:prstGeom prst="roundRect">
            <a:avLst/>
          </a:prstGeom>
          <a:gradFill>
            <a:gsLst>
              <a:gs pos="0">
                <a:srgbClr val="7CEFD8"/>
              </a:gs>
              <a:gs pos="37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600" b="1" dirty="0">
                <a:solidFill>
                  <a:schemeClr val="bg1"/>
                </a:solidFill>
                <a:latin typeface="Segoe UI" panose="020B0502040204020203" pitchFamily="34" charset="0"/>
                <a:cs typeface="Segoe UI" panose="020B0502040204020203" pitchFamily="34" charset="0"/>
              </a:rPr>
              <a:t>MLP</a:t>
            </a:r>
          </a:p>
        </p:txBody>
      </p:sp>
      <p:cxnSp>
        <p:nvCxnSpPr>
          <p:cNvPr id="76" name="Connettore 2 75">
            <a:extLst>
              <a:ext uri="{FF2B5EF4-FFF2-40B4-BE49-F238E27FC236}">
                <a16:creationId xmlns:a16="http://schemas.microsoft.com/office/drawing/2014/main" id="{69F93716-CCBF-4287-81DF-D75B6AF01593}"/>
              </a:ext>
            </a:extLst>
          </p:cNvPr>
          <p:cNvCxnSpPr>
            <a:cxnSpLocks/>
            <a:stCxn id="67" idx="2"/>
          </p:cNvCxnSpPr>
          <p:nvPr/>
        </p:nvCxnSpPr>
        <p:spPr>
          <a:xfrm>
            <a:off x="9416612" y="2214835"/>
            <a:ext cx="19209" cy="1133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F65A2FF3-1241-4C33-A54B-6B648BF337E5}"/>
              </a:ext>
            </a:extLst>
          </p:cNvPr>
          <p:cNvCxnSpPr>
            <a:cxnSpLocks/>
            <a:endCxn id="29" idx="1"/>
          </p:cNvCxnSpPr>
          <p:nvPr/>
        </p:nvCxnSpPr>
        <p:spPr>
          <a:xfrm>
            <a:off x="2461812" y="3720614"/>
            <a:ext cx="884083" cy="1675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onnettore 2 83">
            <a:extLst>
              <a:ext uri="{FF2B5EF4-FFF2-40B4-BE49-F238E27FC236}">
                <a16:creationId xmlns:a16="http://schemas.microsoft.com/office/drawing/2014/main" id="{09072DB9-06B2-4A5C-AFFD-229CC236DB3B}"/>
              </a:ext>
            </a:extLst>
          </p:cNvPr>
          <p:cNvCxnSpPr>
            <a:cxnSpLocks/>
          </p:cNvCxnSpPr>
          <p:nvPr/>
        </p:nvCxnSpPr>
        <p:spPr>
          <a:xfrm flipV="1">
            <a:off x="6493590" y="5395935"/>
            <a:ext cx="2318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onnettore 2 85">
            <a:extLst>
              <a:ext uri="{FF2B5EF4-FFF2-40B4-BE49-F238E27FC236}">
                <a16:creationId xmlns:a16="http://schemas.microsoft.com/office/drawing/2014/main" id="{F1F4981E-839E-4D9C-90F7-B6341E4D6E95}"/>
              </a:ext>
            </a:extLst>
          </p:cNvPr>
          <p:cNvCxnSpPr>
            <a:cxnSpLocks/>
            <a:stCxn id="85" idx="3"/>
          </p:cNvCxnSpPr>
          <p:nvPr/>
        </p:nvCxnSpPr>
        <p:spPr>
          <a:xfrm>
            <a:off x="4943632" y="2014269"/>
            <a:ext cx="311400" cy="2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Connettore 2 86">
            <a:extLst>
              <a:ext uri="{FF2B5EF4-FFF2-40B4-BE49-F238E27FC236}">
                <a16:creationId xmlns:a16="http://schemas.microsoft.com/office/drawing/2014/main" id="{CEBB833A-8726-4BCB-B141-0D043C8A42FF}"/>
              </a:ext>
            </a:extLst>
          </p:cNvPr>
          <p:cNvCxnSpPr>
            <a:cxnSpLocks/>
          </p:cNvCxnSpPr>
          <p:nvPr/>
        </p:nvCxnSpPr>
        <p:spPr>
          <a:xfrm>
            <a:off x="6391320" y="2017059"/>
            <a:ext cx="3465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Rectangle 118">
            <a:extLst>
              <a:ext uri="{FF2B5EF4-FFF2-40B4-BE49-F238E27FC236}">
                <a16:creationId xmlns:a16="http://schemas.microsoft.com/office/drawing/2014/main" id="{F982988A-002D-475D-8B92-229842B61AE4}"/>
              </a:ext>
            </a:extLst>
          </p:cNvPr>
          <p:cNvSpPr/>
          <p:nvPr/>
        </p:nvSpPr>
        <p:spPr>
          <a:xfrm>
            <a:off x="9990673" y="3470151"/>
            <a:ext cx="617907" cy="246221"/>
          </a:xfrm>
          <a:prstGeom prst="rect">
            <a:avLst/>
          </a:prstGeom>
        </p:spPr>
        <p:txBody>
          <a:bodyPr wrap="square" lIns="0" tIns="0" rIns="0" bIns="0">
            <a:spAutoFit/>
          </a:bodyPr>
          <a:lstStyle/>
          <a:p>
            <a:r>
              <a:rPr lang="en-US" sz="1600" i="1" dirty="0">
                <a:solidFill>
                  <a:srgbClr val="002060"/>
                </a:solidFill>
                <a:latin typeface="+mj-lt"/>
                <a:cs typeface="Segoe UI" panose="020B0502040204020203" pitchFamily="34" charset="0"/>
              </a:rPr>
              <a:t>CLASS</a:t>
            </a:r>
          </a:p>
        </p:txBody>
      </p:sp>
      <p:grpSp>
        <p:nvGrpSpPr>
          <p:cNvPr id="91" name="Group 93">
            <a:extLst>
              <a:ext uri="{FF2B5EF4-FFF2-40B4-BE49-F238E27FC236}">
                <a16:creationId xmlns:a16="http://schemas.microsoft.com/office/drawing/2014/main" id="{2563E5E5-FB2F-453F-9EE7-28A2A0E0B2D8}"/>
              </a:ext>
            </a:extLst>
          </p:cNvPr>
          <p:cNvGrpSpPr/>
          <p:nvPr/>
        </p:nvGrpSpPr>
        <p:grpSpPr>
          <a:xfrm rot="15309759">
            <a:off x="-3690519" y="-1949732"/>
            <a:ext cx="4736736" cy="6407275"/>
            <a:chOff x="4855953" y="-2833465"/>
            <a:chExt cx="8948964" cy="12105059"/>
          </a:xfrm>
        </p:grpSpPr>
        <p:sp>
          <p:nvSpPr>
            <p:cNvPr id="92" name="Freeform 10">
              <a:extLst>
                <a:ext uri="{FF2B5EF4-FFF2-40B4-BE49-F238E27FC236}">
                  <a16:creationId xmlns:a16="http://schemas.microsoft.com/office/drawing/2014/main" id="{98D16A01-60E6-40E8-9B16-7D8852303625}"/>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11">
              <a:extLst>
                <a:ext uri="{FF2B5EF4-FFF2-40B4-BE49-F238E27FC236}">
                  <a16:creationId xmlns:a16="http://schemas.microsoft.com/office/drawing/2014/main" id="{EC8A28A1-3A04-4228-A4AC-599888495216}"/>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12">
              <a:extLst>
                <a:ext uri="{FF2B5EF4-FFF2-40B4-BE49-F238E27FC236}">
                  <a16:creationId xmlns:a16="http://schemas.microsoft.com/office/drawing/2014/main" id="{3BD68A5A-A517-4C89-87EE-63E2D9986B5E}"/>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5" name="Group 93">
            <a:extLst>
              <a:ext uri="{FF2B5EF4-FFF2-40B4-BE49-F238E27FC236}">
                <a16:creationId xmlns:a16="http://schemas.microsoft.com/office/drawing/2014/main" id="{2E81AF6A-6DF6-4535-9F41-1A303BABB0A8}"/>
              </a:ext>
            </a:extLst>
          </p:cNvPr>
          <p:cNvGrpSpPr/>
          <p:nvPr/>
        </p:nvGrpSpPr>
        <p:grpSpPr>
          <a:xfrm rot="4345541">
            <a:off x="9934743" y="-3299122"/>
            <a:ext cx="4736736" cy="6407275"/>
            <a:chOff x="4855953" y="-2833465"/>
            <a:chExt cx="8948964" cy="12105059"/>
          </a:xfrm>
        </p:grpSpPr>
        <p:sp>
          <p:nvSpPr>
            <p:cNvPr id="96" name="Freeform 10">
              <a:extLst>
                <a:ext uri="{FF2B5EF4-FFF2-40B4-BE49-F238E27FC236}">
                  <a16:creationId xmlns:a16="http://schemas.microsoft.com/office/drawing/2014/main" id="{16C9D4E4-8AD2-4B12-B3C0-8B6E44397D55}"/>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11">
              <a:extLst>
                <a:ext uri="{FF2B5EF4-FFF2-40B4-BE49-F238E27FC236}">
                  <a16:creationId xmlns:a16="http://schemas.microsoft.com/office/drawing/2014/main" id="{B4C767A3-8ECE-48AA-B3ED-950E753AB087}"/>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12">
              <a:extLst>
                <a:ext uri="{FF2B5EF4-FFF2-40B4-BE49-F238E27FC236}">
                  <a16:creationId xmlns:a16="http://schemas.microsoft.com/office/drawing/2014/main" id="{2838F0CD-4334-434A-B800-0C5104C46476}"/>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8" name="Arco 27">
            <a:extLst>
              <a:ext uri="{FF2B5EF4-FFF2-40B4-BE49-F238E27FC236}">
                <a16:creationId xmlns:a16="http://schemas.microsoft.com/office/drawing/2014/main" id="{5D722242-CB3B-44BC-B2BD-75F3C140B3EF}"/>
              </a:ext>
            </a:extLst>
          </p:cNvPr>
          <p:cNvSpPr/>
          <p:nvPr/>
        </p:nvSpPr>
        <p:spPr>
          <a:xfrm>
            <a:off x="7590353" y="2553878"/>
            <a:ext cx="801179" cy="2132295"/>
          </a:xfrm>
          <a:prstGeom prst="arc">
            <a:avLst>
              <a:gd name="adj1" fmla="val 16432775"/>
              <a:gd name="adj2" fmla="val 5243045"/>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68" name="Arco 67">
            <a:extLst>
              <a:ext uri="{FF2B5EF4-FFF2-40B4-BE49-F238E27FC236}">
                <a16:creationId xmlns:a16="http://schemas.microsoft.com/office/drawing/2014/main" id="{13ED87CC-8B6D-4D09-B335-36EEF18C0BD5}"/>
              </a:ext>
            </a:extLst>
          </p:cNvPr>
          <p:cNvSpPr/>
          <p:nvPr/>
        </p:nvSpPr>
        <p:spPr>
          <a:xfrm>
            <a:off x="6715226" y="2553878"/>
            <a:ext cx="807126" cy="2154555"/>
          </a:xfrm>
          <a:prstGeom prst="arc">
            <a:avLst>
              <a:gd name="adj1" fmla="val 5828682"/>
              <a:gd name="adj2" fmla="val 16140448"/>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dirty="0"/>
          </a:p>
        </p:txBody>
      </p:sp>
      <p:sp>
        <p:nvSpPr>
          <p:cNvPr id="73" name="CasellaDiTesto 72">
            <a:extLst>
              <a:ext uri="{FF2B5EF4-FFF2-40B4-BE49-F238E27FC236}">
                <a16:creationId xmlns:a16="http://schemas.microsoft.com/office/drawing/2014/main" id="{D14B3F39-384A-4143-A32B-C1B0A3443F85}"/>
              </a:ext>
            </a:extLst>
          </p:cNvPr>
          <p:cNvSpPr txBox="1"/>
          <p:nvPr/>
        </p:nvSpPr>
        <p:spPr>
          <a:xfrm>
            <a:off x="6559506" y="3376812"/>
            <a:ext cx="1989083" cy="523220"/>
          </a:xfrm>
          <a:prstGeom prst="rect">
            <a:avLst/>
          </a:prstGeom>
          <a:noFill/>
        </p:spPr>
        <p:txBody>
          <a:bodyPr wrap="square">
            <a:spAutoFit/>
          </a:bodyPr>
          <a:lstStyle/>
          <a:p>
            <a:pPr algn="ctr"/>
            <a:r>
              <a:rPr lang="en-US" sz="1400" b="1" dirty="0">
                <a:solidFill>
                  <a:srgbClr val="000000"/>
                </a:solidFill>
                <a:latin typeface="Segoe UI" panose="020B0502040204020203" pitchFamily="34" charset="0"/>
                <a:cs typeface="Segoe UI" panose="020B0502040204020203" pitchFamily="34" charset="0"/>
              </a:rPr>
              <a:t>Cross-Attention</a:t>
            </a:r>
          </a:p>
          <a:p>
            <a:pPr algn="ctr"/>
            <a:r>
              <a:rPr lang="en-US" sz="1400" b="1" dirty="0">
                <a:solidFill>
                  <a:srgbClr val="000000"/>
                </a:solidFill>
                <a:latin typeface="Segoe UI" panose="020B0502040204020203" pitchFamily="34" charset="0"/>
                <a:cs typeface="Segoe UI" panose="020B0502040204020203" pitchFamily="34" charset="0"/>
              </a:rPr>
              <a:t>Mechanism</a:t>
            </a:r>
          </a:p>
        </p:txBody>
      </p:sp>
      <p:pic>
        <p:nvPicPr>
          <p:cNvPr id="81" name="Immagine 80">
            <a:extLst>
              <a:ext uri="{FF2B5EF4-FFF2-40B4-BE49-F238E27FC236}">
                <a16:creationId xmlns:a16="http://schemas.microsoft.com/office/drawing/2014/main" id="{3E433E67-2A16-49AF-A1D8-28C9D55942F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05732" y="2680977"/>
            <a:ext cx="297965" cy="297965"/>
          </a:xfrm>
          <a:prstGeom prst="rect">
            <a:avLst/>
          </a:prstGeom>
        </p:spPr>
      </p:pic>
      <p:pic>
        <p:nvPicPr>
          <p:cNvPr id="83" name="Immagine 82">
            <a:extLst>
              <a:ext uri="{FF2B5EF4-FFF2-40B4-BE49-F238E27FC236}">
                <a16:creationId xmlns:a16="http://schemas.microsoft.com/office/drawing/2014/main" id="{1EF5517E-C374-49C0-8526-1C2F50629F2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5433" y="2680976"/>
            <a:ext cx="297965" cy="297965"/>
          </a:xfrm>
          <a:prstGeom prst="rect">
            <a:avLst/>
          </a:prstGeom>
        </p:spPr>
      </p:pic>
      <p:pic>
        <p:nvPicPr>
          <p:cNvPr id="88" name="Immagine 87">
            <a:extLst>
              <a:ext uri="{FF2B5EF4-FFF2-40B4-BE49-F238E27FC236}">
                <a16:creationId xmlns:a16="http://schemas.microsoft.com/office/drawing/2014/main" id="{285FC736-3945-4E58-9BDB-E2CEB0605B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8658" y="2270327"/>
            <a:ext cx="297965" cy="297965"/>
          </a:xfrm>
          <a:prstGeom prst="rect">
            <a:avLst/>
          </a:prstGeom>
        </p:spPr>
      </p:pic>
      <p:pic>
        <p:nvPicPr>
          <p:cNvPr id="89" name="Immagine 88">
            <a:extLst>
              <a:ext uri="{FF2B5EF4-FFF2-40B4-BE49-F238E27FC236}">
                <a16:creationId xmlns:a16="http://schemas.microsoft.com/office/drawing/2014/main" id="{9E962C16-DE48-4AE8-A396-833DED507E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8658" y="1503630"/>
            <a:ext cx="297966" cy="297966"/>
          </a:xfrm>
          <a:prstGeom prst="rect">
            <a:avLst/>
          </a:prstGeom>
        </p:spPr>
      </p:pic>
      <p:pic>
        <p:nvPicPr>
          <p:cNvPr id="99" name="Immagine 98">
            <a:extLst>
              <a:ext uri="{FF2B5EF4-FFF2-40B4-BE49-F238E27FC236}">
                <a16:creationId xmlns:a16="http://schemas.microsoft.com/office/drawing/2014/main" id="{6FFA6068-1AD9-4BD7-9610-B9F2C137621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28659" y="1097611"/>
            <a:ext cx="297965" cy="297965"/>
          </a:xfrm>
          <a:prstGeom prst="rect">
            <a:avLst/>
          </a:prstGeom>
        </p:spPr>
      </p:pic>
      <p:pic>
        <p:nvPicPr>
          <p:cNvPr id="100" name="Immagine 99">
            <a:extLst>
              <a:ext uri="{FF2B5EF4-FFF2-40B4-BE49-F238E27FC236}">
                <a16:creationId xmlns:a16="http://schemas.microsoft.com/office/drawing/2014/main" id="{4B3D5465-E1B4-4BA0-8F7A-C328940D44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28658" y="1871939"/>
            <a:ext cx="297965" cy="297965"/>
          </a:xfrm>
          <a:prstGeom prst="rect">
            <a:avLst/>
          </a:prstGeom>
        </p:spPr>
      </p:pic>
      <p:pic>
        <p:nvPicPr>
          <p:cNvPr id="101" name="Immagine 100">
            <a:extLst>
              <a:ext uri="{FF2B5EF4-FFF2-40B4-BE49-F238E27FC236}">
                <a16:creationId xmlns:a16="http://schemas.microsoft.com/office/drawing/2014/main" id="{FC53BEE7-5027-4585-95F2-B8496492F26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28658" y="2680976"/>
            <a:ext cx="297965" cy="297965"/>
          </a:xfrm>
          <a:prstGeom prst="rect">
            <a:avLst/>
          </a:prstGeom>
        </p:spPr>
      </p:pic>
      <p:sp>
        <p:nvSpPr>
          <p:cNvPr id="61" name="Freeform 25">
            <a:extLst>
              <a:ext uri="{FF2B5EF4-FFF2-40B4-BE49-F238E27FC236}">
                <a16:creationId xmlns:a16="http://schemas.microsoft.com/office/drawing/2014/main" id="{582FED57-2AD1-40CC-AE39-F6AA5965AFE2}"/>
              </a:ext>
            </a:extLst>
          </p:cNvPr>
          <p:cNvSpPr>
            <a:spLocks/>
          </p:cNvSpPr>
          <p:nvPr/>
        </p:nvSpPr>
        <p:spPr bwMode="auto">
          <a:xfrm>
            <a:off x="8621731" y="5195368"/>
            <a:ext cx="1628179" cy="401133"/>
          </a:xfrm>
          <a:prstGeom prst="roundRect">
            <a:avLst/>
          </a:prstGeom>
          <a:gradFill>
            <a:gsLst>
              <a:gs pos="0">
                <a:srgbClr val="7CEFD8"/>
              </a:gs>
              <a:gs pos="37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r>
              <a:rPr lang="en-US" sz="1600" b="1" dirty="0">
                <a:solidFill>
                  <a:schemeClr val="bg1"/>
                </a:solidFill>
                <a:latin typeface="Segoe UI" panose="020B0502040204020203" pitchFamily="34" charset="0"/>
                <a:cs typeface="Segoe UI" panose="020B0502040204020203" pitchFamily="34" charset="0"/>
              </a:rPr>
              <a:t>MLP</a:t>
            </a:r>
          </a:p>
        </p:txBody>
      </p:sp>
      <p:sp>
        <p:nvSpPr>
          <p:cNvPr id="69" name="Oval 26">
            <a:extLst>
              <a:ext uri="{FF2B5EF4-FFF2-40B4-BE49-F238E27FC236}">
                <a16:creationId xmlns:a16="http://schemas.microsoft.com/office/drawing/2014/main" id="{D4A294B6-5190-4171-ACF0-62B7E011AE0F}"/>
              </a:ext>
            </a:extLst>
          </p:cNvPr>
          <p:cNvSpPr>
            <a:spLocks noChangeArrowheads="1"/>
          </p:cNvSpPr>
          <p:nvPr/>
        </p:nvSpPr>
        <p:spPr bwMode="auto">
          <a:xfrm>
            <a:off x="9185816" y="3364414"/>
            <a:ext cx="500010" cy="499387"/>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b="1" dirty="0">
              <a:solidFill>
                <a:schemeClr val="bg1"/>
              </a:solidFill>
            </a:endParaRPr>
          </a:p>
        </p:txBody>
      </p:sp>
      <p:cxnSp>
        <p:nvCxnSpPr>
          <p:cNvPr id="70" name="Connettore 2 69">
            <a:extLst>
              <a:ext uri="{FF2B5EF4-FFF2-40B4-BE49-F238E27FC236}">
                <a16:creationId xmlns:a16="http://schemas.microsoft.com/office/drawing/2014/main" id="{E6418DD3-D56F-4550-9F68-C0D5C9C3C485}"/>
              </a:ext>
            </a:extLst>
          </p:cNvPr>
          <p:cNvCxnSpPr>
            <a:cxnSpLocks/>
            <a:stCxn id="61" idx="0"/>
            <a:endCxn id="69" idx="4"/>
          </p:cNvCxnSpPr>
          <p:nvPr/>
        </p:nvCxnSpPr>
        <p:spPr>
          <a:xfrm flipV="1">
            <a:off x="9435821" y="3863801"/>
            <a:ext cx="0" cy="133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ttore 2 70">
            <a:extLst>
              <a:ext uri="{FF2B5EF4-FFF2-40B4-BE49-F238E27FC236}">
                <a16:creationId xmlns:a16="http://schemas.microsoft.com/office/drawing/2014/main" id="{7DE256D3-A592-4CFB-B3C6-9980FD8B25EA}"/>
              </a:ext>
            </a:extLst>
          </p:cNvPr>
          <p:cNvCxnSpPr>
            <a:cxnSpLocks/>
            <a:stCxn id="69" idx="6"/>
          </p:cNvCxnSpPr>
          <p:nvPr/>
        </p:nvCxnSpPr>
        <p:spPr>
          <a:xfrm flipV="1">
            <a:off x="9685826" y="3608208"/>
            <a:ext cx="225154" cy="5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CasellaDiTesto 76">
            <a:extLst>
              <a:ext uri="{FF2B5EF4-FFF2-40B4-BE49-F238E27FC236}">
                <a16:creationId xmlns:a16="http://schemas.microsoft.com/office/drawing/2014/main" id="{A875D6B6-DFFA-4496-9E02-775CE5D2C9AF}"/>
              </a:ext>
            </a:extLst>
          </p:cNvPr>
          <p:cNvSpPr txBox="1"/>
          <p:nvPr/>
        </p:nvSpPr>
        <p:spPr>
          <a:xfrm>
            <a:off x="9253564" y="3340312"/>
            <a:ext cx="692727" cy="523220"/>
          </a:xfrm>
          <a:prstGeom prst="rect">
            <a:avLst/>
          </a:prstGeom>
          <a:noFill/>
        </p:spPr>
        <p:txBody>
          <a:bodyPr wrap="square">
            <a:spAutoFit/>
          </a:bodyPr>
          <a:lstStyle/>
          <a:p>
            <a:r>
              <a:rPr lang="en-US" sz="2800" b="1" dirty="0">
                <a:solidFill>
                  <a:schemeClr val="bg1"/>
                </a:solidFill>
              </a:rPr>
              <a:t>+</a:t>
            </a:r>
          </a:p>
        </p:txBody>
      </p:sp>
      <p:sp>
        <p:nvSpPr>
          <p:cNvPr id="2" name="CasellaDiTesto 1">
            <a:extLst>
              <a:ext uri="{FF2B5EF4-FFF2-40B4-BE49-F238E27FC236}">
                <a16:creationId xmlns:a16="http://schemas.microsoft.com/office/drawing/2014/main" id="{B53020B5-A4D2-080A-B8D3-56A33C8EF5C0}"/>
              </a:ext>
            </a:extLst>
          </p:cNvPr>
          <p:cNvSpPr txBox="1"/>
          <p:nvPr/>
        </p:nvSpPr>
        <p:spPr>
          <a:xfrm>
            <a:off x="1930" y="6402943"/>
            <a:ext cx="11887200" cy="461665"/>
          </a:xfrm>
          <a:prstGeom prst="rect">
            <a:avLst/>
          </a:prstGeom>
          <a:noFill/>
        </p:spPr>
        <p:txBody>
          <a:bodyPr wrap="square">
            <a:spAutoFit/>
          </a:bodyPr>
          <a:lstStyle/>
          <a:p>
            <a:r>
              <a:rPr lang="en-US" sz="1200" i="1" dirty="0">
                <a:solidFill>
                  <a:srgbClr val="002060"/>
                </a:solidFill>
                <a:latin typeface="+mj-lt"/>
                <a:cs typeface="Segoe UI" panose="020B0502040204020203" pitchFamily="34" charset="0"/>
              </a:rPr>
              <a:t>Coccomini, D.A., Messina, N., Gennaro, C., </a:t>
            </a:r>
            <a:r>
              <a:rPr lang="en-US" sz="1200" i="1" dirty="0" err="1">
                <a:solidFill>
                  <a:srgbClr val="002060"/>
                </a:solidFill>
                <a:latin typeface="+mj-lt"/>
                <a:cs typeface="Segoe UI" panose="020B0502040204020203" pitchFamily="34" charset="0"/>
              </a:rPr>
              <a:t>Falchi</a:t>
            </a:r>
            <a:r>
              <a:rPr lang="en-US" sz="1200" i="1" dirty="0">
                <a:solidFill>
                  <a:srgbClr val="002060"/>
                </a:solidFill>
                <a:latin typeface="+mj-lt"/>
                <a:cs typeface="Segoe UI" panose="020B0502040204020203" pitchFamily="34" charset="0"/>
              </a:rPr>
              <a:t>, F. (2022). Combining </a:t>
            </a:r>
            <a:r>
              <a:rPr lang="en-US" sz="1200" i="1" dirty="0" err="1">
                <a:solidFill>
                  <a:srgbClr val="002060"/>
                </a:solidFill>
                <a:latin typeface="+mj-lt"/>
                <a:cs typeface="Segoe UI" panose="020B0502040204020203" pitchFamily="34" charset="0"/>
              </a:rPr>
              <a:t>EfficientNet</a:t>
            </a:r>
            <a:r>
              <a:rPr lang="en-US" sz="1200" i="1" dirty="0">
                <a:solidFill>
                  <a:srgbClr val="002060"/>
                </a:solidFill>
                <a:latin typeface="+mj-lt"/>
                <a:cs typeface="Segoe UI" panose="020B0502040204020203" pitchFamily="34" charset="0"/>
              </a:rPr>
              <a:t> and Vision Transformers for Video Deepfake Detection. In: </a:t>
            </a:r>
            <a:r>
              <a:rPr lang="en-US" sz="1200" i="1" dirty="0" err="1">
                <a:solidFill>
                  <a:srgbClr val="002060"/>
                </a:solidFill>
                <a:latin typeface="+mj-lt"/>
                <a:cs typeface="Segoe UI" panose="020B0502040204020203" pitchFamily="34" charset="0"/>
              </a:rPr>
              <a:t>Sclaroff</a:t>
            </a:r>
            <a:r>
              <a:rPr lang="en-US" sz="1200" i="1" dirty="0">
                <a:solidFill>
                  <a:srgbClr val="002060"/>
                </a:solidFill>
                <a:latin typeface="+mj-lt"/>
                <a:cs typeface="Segoe UI" panose="020B0502040204020203" pitchFamily="34" charset="0"/>
              </a:rPr>
              <a:t>, S., </a:t>
            </a:r>
            <a:r>
              <a:rPr lang="en-US" sz="1200" i="1" dirty="0" err="1">
                <a:solidFill>
                  <a:srgbClr val="002060"/>
                </a:solidFill>
                <a:latin typeface="+mj-lt"/>
                <a:cs typeface="Segoe UI" panose="020B0502040204020203" pitchFamily="34" charset="0"/>
              </a:rPr>
              <a:t>Distante</a:t>
            </a:r>
            <a:r>
              <a:rPr lang="en-US" sz="1200" i="1" dirty="0">
                <a:solidFill>
                  <a:srgbClr val="002060"/>
                </a:solidFill>
                <a:latin typeface="+mj-lt"/>
                <a:cs typeface="Segoe UI" panose="020B0502040204020203" pitchFamily="34" charset="0"/>
              </a:rPr>
              <a:t>, C., Leo, M., </a:t>
            </a:r>
            <a:r>
              <a:rPr lang="en-US" sz="1200" i="1" dirty="0" err="1">
                <a:solidFill>
                  <a:srgbClr val="002060"/>
                </a:solidFill>
                <a:latin typeface="+mj-lt"/>
                <a:cs typeface="Segoe UI" panose="020B0502040204020203" pitchFamily="34" charset="0"/>
              </a:rPr>
              <a:t>Farinella</a:t>
            </a:r>
            <a:r>
              <a:rPr lang="en-US" sz="1200" i="1" dirty="0">
                <a:solidFill>
                  <a:srgbClr val="002060"/>
                </a:solidFill>
                <a:latin typeface="+mj-lt"/>
                <a:cs typeface="Segoe UI" panose="020B0502040204020203" pitchFamily="34" charset="0"/>
              </a:rPr>
              <a:t>, G.M., </a:t>
            </a:r>
            <a:r>
              <a:rPr lang="en-US" sz="1200" i="1" dirty="0" err="1">
                <a:solidFill>
                  <a:srgbClr val="002060"/>
                </a:solidFill>
                <a:latin typeface="+mj-lt"/>
                <a:cs typeface="Segoe UI" panose="020B0502040204020203" pitchFamily="34" charset="0"/>
              </a:rPr>
              <a:t>Tombari</a:t>
            </a:r>
            <a:r>
              <a:rPr lang="en-US" sz="1200" i="1" dirty="0">
                <a:solidFill>
                  <a:srgbClr val="002060"/>
                </a:solidFill>
                <a:latin typeface="+mj-lt"/>
                <a:cs typeface="Segoe UI" panose="020B0502040204020203" pitchFamily="34" charset="0"/>
              </a:rPr>
              <a:t>, F. (eds) Image Analysis and Processing – ICIAP 2022. ICIAP 2022. Lecture Notes in Computer Science, vol 13233. Springer, Cham.</a:t>
            </a:r>
          </a:p>
        </p:txBody>
      </p:sp>
    </p:spTree>
    <p:extLst>
      <p:ext uri="{BB962C8B-B14F-4D97-AF65-F5344CB8AC3E}">
        <p14:creationId xmlns:p14="http://schemas.microsoft.com/office/powerpoint/2010/main" val="294519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par>
                                <p:cTn id="13" presetID="10"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fade">
                                      <p:cBhvr>
                                        <p:cTn id="29" dur="500"/>
                                        <p:tgtEl>
                                          <p:spTgt spid="81"/>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nodeType="with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500"/>
                                        <p:tgtEl>
                                          <p:spTgt spid="89"/>
                                        </p:tgtEl>
                                      </p:cBhvr>
                                    </p:animEffect>
                                  </p:childTnLst>
                                </p:cTn>
                              </p:par>
                              <p:par>
                                <p:cTn id="39" presetID="10"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par>
                                <p:cTn id="42" presetID="10" presetClass="entr" presetSubtype="0" fill="hold" nodeType="with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500"/>
                                        <p:tgtEl>
                                          <p:spTgt spid="100"/>
                                        </p:tgtEl>
                                      </p:cBhvr>
                                    </p:animEffect>
                                  </p:childTnLst>
                                </p:cTn>
                              </p:par>
                              <p:par>
                                <p:cTn id="45" presetID="10" presetClass="entr" presetSubtype="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500"/>
                                        <p:tgtEl>
                                          <p:spTgt spid="101"/>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par>
                                <p:cTn id="69" presetID="10"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500"/>
                                        <p:tgtEl>
                                          <p:spTgt spid="55"/>
                                        </p:tgtEl>
                                      </p:cBhvr>
                                    </p:animEffect>
                                  </p:childTnLst>
                                </p:cTn>
                              </p:par>
                              <p:par>
                                <p:cTn id="75" presetID="10" presetClass="entr" presetSubtype="0"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10" presetClass="entr" presetSubtype="0" fill="hold" nodeType="with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par>
                                <p:cTn id="81" presetID="10" presetClass="entr" presetSubtype="0" fill="hold"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10" presetClass="entr" presetSubtype="0" fill="hold"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500"/>
                                        <p:tgtEl>
                                          <p:spTgt spid="60"/>
                                        </p:tgtEl>
                                      </p:cBhvr>
                                    </p:animEffect>
                                  </p:childTnLst>
                                </p:cTn>
                              </p:par>
                              <p:par>
                                <p:cTn id="87" presetID="10" presetClass="entr" presetSubtype="0" fill="hold"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fade">
                                      <p:cBhvr>
                                        <p:cTn id="89" dur="500"/>
                                        <p:tgtEl>
                                          <p:spTgt spid="62"/>
                                        </p:tgtEl>
                                      </p:cBhvr>
                                    </p:animEffect>
                                  </p:childTnLst>
                                </p:cTn>
                              </p:par>
                              <p:par>
                                <p:cTn id="90" presetID="10" presetClass="entr" presetSubtype="0" fill="hold" nodeType="withEffect">
                                  <p:stCondLst>
                                    <p:cond delay="0"/>
                                  </p:stCondLst>
                                  <p:childTnLst>
                                    <p:set>
                                      <p:cBhvr>
                                        <p:cTn id="91" dur="1" fill="hold">
                                          <p:stCondLst>
                                            <p:cond delay="0"/>
                                          </p:stCondLst>
                                        </p:cTn>
                                        <p:tgtEl>
                                          <p:spTgt spid="86"/>
                                        </p:tgtEl>
                                        <p:attrNameLst>
                                          <p:attrName>style.visibility</p:attrName>
                                        </p:attrNameLst>
                                      </p:cBhvr>
                                      <p:to>
                                        <p:strVal val="visible"/>
                                      </p:to>
                                    </p:set>
                                    <p:animEffect transition="in" filter="fade">
                                      <p:cBhvr>
                                        <p:cTn id="92" dur="500"/>
                                        <p:tgtEl>
                                          <p:spTgt spid="8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fade">
                                      <p:cBhvr>
                                        <p:cTn id="97" dur="500"/>
                                        <p:tgtEl>
                                          <p:spTgt spid="7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fade">
                                      <p:cBhvr>
                                        <p:cTn id="100" dur="500"/>
                                        <p:tgtEl>
                                          <p:spTgt spid="63"/>
                                        </p:tgtEl>
                                      </p:cBhvr>
                                    </p:animEffect>
                                  </p:childTnLst>
                                </p:cTn>
                              </p:par>
                              <p:par>
                                <p:cTn id="101" presetID="10" presetClass="entr" presetSubtype="0" fill="hold" nodeType="withEffect">
                                  <p:stCondLst>
                                    <p:cond delay="0"/>
                                  </p:stCondLst>
                                  <p:childTnLst>
                                    <p:set>
                                      <p:cBhvr>
                                        <p:cTn id="102" dur="1" fill="hold">
                                          <p:stCondLst>
                                            <p:cond delay="0"/>
                                          </p:stCondLst>
                                        </p:cTn>
                                        <p:tgtEl>
                                          <p:spTgt spid="84"/>
                                        </p:tgtEl>
                                        <p:attrNameLst>
                                          <p:attrName>style.visibility</p:attrName>
                                        </p:attrNameLst>
                                      </p:cBhvr>
                                      <p:to>
                                        <p:strVal val="visible"/>
                                      </p:to>
                                    </p:set>
                                    <p:animEffect transition="in" filter="fade">
                                      <p:cBhvr>
                                        <p:cTn id="103" dur="500"/>
                                        <p:tgtEl>
                                          <p:spTgt spid="84"/>
                                        </p:tgtEl>
                                      </p:cBhvr>
                                    </p:animEffect>
                                  </p:childTnLst>
                                </p:cTn>
                              </p:par>
                              <p:par>
                                <p:cTn id="104" presetID="10" presetClass="entr" presetSubtype="0" fill="hold" nodeType="withEffect">
                                  <p:stCondLst>
                                    <p:cond delay="0"/>
                                  </p:stCondLst>
                                  <p:childTnLst>
                                    <p:set>
                                      <p:cBhvr>
                                        <p:cTn id="105" dur="1" fill="hold">
                                          <p:stCondLst>
                                            <p:cond delay="0"/>
                                          </p:stCondLst>
                                        </p:cTn>
                                        <p:tgtEl>
                                          <p:spTgt spid="87"/>
                                        </p:tgtEl>
                                        <p:attrNameLst>
                                          <p:attrName>style.visibility</p:attrName>
                                        </p:attrNameLst>
                                      </p:cBhvr>
                                      <p:to>
                                        <p:strVal val="visible"/>
                                      </p:to>
                                    </p:set>
                                    <p:animEffect transition="in" filter="fade">
                                      <p:cBhvr>
                                        <p:cTn id="106" dur="500"/>
                                        <p:tgtEl>
                                          <p:spTgt spid="87"/>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fade">
                                      <p:cBhvr>
                                        <p:cTn id="111" dur="500"/>
                                        <p:tgtEl>
                                          <p:spTgt spid="2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8"/>
                                        </p:tgtEl>
                                        <p:attrNameLst>
                                          <p:attrName>style.visibility</p:attrName>
                                        </p:attrNameLst>
                                      </p:cBhvr>
                                      <p:to>
                                        <p:strVal val="visible"/>
                                      </p:to>
                                    </p:set>
                                    <p:animEffect transition="in" filter="fade">
                                      <p:cBhvr>
                                        <p:cTn id="114" dur="500"/>
                                        <p:tgtEl>
                                          <p:spTgt spid="6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73"/>
                                        </p:tgtEl>
                                        <p:attrNameLst>
                                          <p:attrName>style.visibility</p:attrName>
                                        </p:attrNameLst>
                                      </p:cBhvr>
                                      <p:to>
                                        <p:strVal val="visible"/>
                                      </p:to>
                                    </p:set>
                                    <p:animEffect transition="in" filter="fade">
                                      <p:cBhvr>
                                        <p:cTn id="117" dur="500"/>
                                        <p:tgtEl>
                                          <p:spTgt spid="7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nodeType="withEffect">
                                  <p:stCondLst>
                                    <p:cond delay="0"/>
                                  </p:stCondLst>
                                  <p:childTnLst>
                                    <p:set>
                                      <p:cBhvr>
                                        <p:cTn id="124" dur="1" fill="hold">
                                          <p:stCondLst>
                                            <p:cond delay="0"/>
                                          </p:stCondLst>
                                        </p:cTn>
                                        <p:tgtEl>
                                          <p:spTgt spid="64"/>
                                        </p:tgtEl>
                                        <p:attrNameLst>
                                          <p:attrName>style.visibility</p:attrName>
                                        </p:attrNameLst>
                                      </p:cBhvr>
                                      <p:to>
                                        <p:strVal val="visible"/>
                                      </p:to>
                                    </p:set>
                                    <p:animEffect transition="in" filter="fade">
                                      <p:cBhvr>
                                        <p:cTn id="125" dur="500"/>
                                        <p:tgtEl>
                                          <p:spTgt spid="6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7"/>
                                        </p:tgtEl>
                                        <p:attrNameLst>
                                          <p:attrName>style.visibility</p:attrName>
                                        </p:attrNameLst>
                                      </p:cBhvr>
                                      <p:to>
                                        <p:strVal val="visible"/>
                                      </p:to>
                                    </p:set>
                                    <p:animEffect transition="in" filter="fade">
                                      <p:cBhvr>
                                        <p:cTn id="128" dur="500"/>
                                        <p:tgtEl>
                                          <p:spTgt spid="67"/>
                                        </p:tgtEl>
                                      </p:cBhvr>
                                    </p:animEffect>
                                  </p:childTnLst>
                                </p:cTn>
                              </p:par>
                              <p:par>
                                <p:cTn id="129" presetID="10" presetClass="entr" presetSubtype="0" fill="hold" nodeType="with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fade">
                                      <p:cBhvr>
                                        <p:cTn id="131" dur="500"/>
                                        <p:tgtEl>
                                          <p:spTgt spid="7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90"/>
                                        </p:tgtEl>
                                        <p:attrNameLst>
                                          <p:attrName>style.visibility</p:attrName>
                                        </p:attrNameLst>
                                      </p:cBhvr>
                                      <p:to>
                                        <p:strVal val="visible"/>
                                      </p:to>
                                    </p:set>
                                    <p:animEffect transition="in" filter="fade">
                                      <p:cBhvr>
                                        <p:cTn id="134" dur="500"/>
                                        <p:tgtEl>
                                          <p:spTgt spid="9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61"/>
                                        </p:tgtEl>
                                        <p:attrNameLst>
                                          <p:attrName>style.visibility</p:attrName>
                                        </p:attrNameLst>
                                      </p:cBhvr>
                                      <p:to>
                                        <p:strVal val="visible"/>
                                      </p:to>
                                    </p:set>
                                    <p:animEffect transition="in" filter="fade">
                                      <p:cBhvr>
                                        <p:cTn id="137" dur="500"/>
                                        <p:tgtEl>
                                          <p:spTgt spid="61"/>
                                        </p:tgtEl>
                                      </p:cBhvr>
                                    </p:animEffect>
                                  </p:childTnLst>
                                </p:cTn>
                              </p:par>
                              <p:par>
                                <p:cTn id="138" presetID="10" presetClass="entr" presetSubtype="0" fill="hold" nodeType="withEffect">
                                  <p:stCondLst>
                                    <p:cond delay="0"/>
                                  </p:stCondLst>
                                  <p:childTnLst>
                                    <p:set>
                                      <p:cBhvr>
                                        <p:cTn id="139" dur="1" fill="hold">
                                          <p:stCondLst>
                                            <p:cond delay="0"/>
                                          </p:stCondLst>
                                        </p:cTn>
                                        <p:tgtEl>
                                          <p:spTgt spid="70"/>
                                        </p:tgtEl>
                                        <p:attrNameLst>
                                          <p:attrName>style.visibility</p:attrName>
                                        </p:attrNameLst>
                                      </p:cBhvr>
                                      <p:to>
                                        <p:strVal val="visible"/>
                                      </p:to>
                                    </p:set>
                                    <p:animEffect transition="in" filter="fade">
                                      <p:cBhvr>
                                        <p:cTn id="140" dur="500"/>
                                        <p:tgtEl>
                                          <p:spTgt spid="70"/>
                                        </p:tgtEl>
                                      </p:cBhvr>
                                    </p:animEffect>
                                  </p:childTnLst>
                                </p:cTn>
                              </p:par>
                              <p:par>
                                <p:cTn id="141" presetID="10" presetClass="entr" presetSubtype="0" fill="hold" nodeType="with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fade">
                                      <p:cBhvr>
                                        <p:cTn id="143" dur="500"/>
                                        <p:tgtEl>
                                          <p:spTgt spid="71"/>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9"/>
                                        </p:tgtEl>
                                        <p:attrNameLst>
                                          <p:attrName>style.visibility</p:attrName>
                                        </p:attrNameLst>
                                      </p:cBhvr>
                                      <p:to>
                                        <p:strVal val="visible"/>
                                      </p:to>
                                    </p:set>
                                    <p:animEffect transition="in" filter="fade">
                                      <p:cBhvr>
                                        <p:cTn id="146" dur="500"/>
                                        <p:tgtEl>
                                          <p:spTgt spid="6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7"/>
                                        </p:tgtEl>
                                        <p:attrNameLst>
                                          <p:attrName>style.visibility</p:attrName>
                                        </p:attrNameLst>
                                      </p:cBhvr>
                                      <p:to>
                                        <p:strVal val="visible"/>
                                      </p:to>
                                    </p:set>
                                    <p:animEffect transition="in" filter="fade">
                                      <p:cBhvr>
                                        <p:cTn id="14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74" grpId="0" animBg="1"/>
      <p:bldP spid="29" grpId="0" animBg="1"/>
      <p:bldP spid="63" grpId="0" animBg="1"/>
      <p:bldP spid="67" grpId="0" animBg="1"/>
      <p:bldP spid="90" grpId="0"/>
      <p:bldP spid="28" grpId="0" animBg="1"/>
      <p:bldP spid="68" grpId="0" animBg="1"/>
      <p:bldP spid="73" grpId="0"/>
      <p:bldP spid="61" grpId="0" animBg="1"/>
      <p:bldP spid="69" grpId="0" animBg="1"/>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4">
            <a:extLst>
              <a:ext uri="{FF2B5EF4-FFF2-40B4-BE49-F238E27FC236}">
                <a16:creationId xmlns:a16="http://schemas.microsoft.com/office/drawing/2014/main" id="{9678236E-7B77-B6F2-C441-2C07D4E347D4}"/>
              </a:ext>
            </a:extLst>
          </p:cNvPr>
          <p:cNvSpPr>
            <a:spLocks noChangeArrowheads="1"/>
          </p:cNvSpPr>
          <p:nvPr/>
        </p:nvSpPr>
        <p:spPr bwMode="auto">
          <a:xfrm>
            <a:off x="5133025" y="1411988"/>
            <a:ext cx="1925948" cy="1928352"/>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TextBox 345">
            <a:extLst>
              <a:ext uri="{FF2B5EF4-FFF2-40B4-BE49-F238E27FC236}">
                <a16:creationId xmlns:a16="http://schemas.microsoft.com/office/drawing/2014/main" id="{BB07084D-4548-A01F-1674-D4AA1358BF0B}"/>
              </a:ext>
            </a:extLst>
          </p:cNvPr>
          <p:cNvSpPr txBox="1"/>
          <p:nvPr/>
        </p:nvSpPr>
        <p:spPr>
          <a:xfrm>
            <a:off x="1758079" y="3429000"/>
            <a:ext cx="8675841" cy="615553"/>
          </a:xfrm>
          <a:prstGeom prst="rect">
            <a:avLst/>
          </a:prstGeom>
          <a:noFill/>
        </p:spPr>
        <p:txBody>
          <a:bodyPr wrap="square" lIns="0" tIns="0" rIns="0" bIns="0" rtlCol="0">
            <a:spAutoFit/>
          </a:bodyPr>
          <a:lstStyle/>
          <a:p>
            <a:pPr algn="ctr"/>
            <a:r>
              <a:rPr lang="it-IT" sz="4000" b="1" dirty="0" err="1">
                <a:solidFill>
                  <a:srgbClr val="002060"/>
                </a:solidFill>
                <a:latin typeface="Segoe UI" panose="020B0502040204020203" pitchFamily="34" charset="0"/>
                <a:cs typeface="Segoe UI" panose="020B0502040204020203" pitchFamily="34" charset="0"/>
              </a:rPr>
              <a:t>Preprocessing</a:t>
            </a:r>
            <a:r>
              <a:rPr lang="it-IT" sz="4000" b="1" dirty="0">
                <a:solidFill>
                  <a:srgbClr val="002060"/>
                </a:solidFill>
                <a:latin typeface="Segoe UI" panose="020B0502040204020203" pitchFamily="34" charset="0"/>
                <a:cs typeface="Segoe UI" panose="020B0502040204020203" pitchFamily="34" charset="0"/>
              </a:rPr>
              <a:t> &amp; Training</a:t>
            </a:r>
            <a:endParaRPr lang="en-US" sz="4000" b="1" dirty="0">
              <a:solidFill>
                <a:srgbClr val="002060"/>
              </a:solidFill>
              <a:latin typeface="Segoe UI" panose="020B0502040204020203" pitchFamily="34" charset="0"/>
              <a:cs typeface="Segoe UI" panose="020B0502040204020203" pitchFamily="34" charset="0"/>
            </a:endParaRPr>
          </a:p>
        </p:txBody>
      </p:sp>
      <p:grpSp>
        <p:nvGrpSpPr>
          <p:cNvPr id="6" name="Group 93">
            <a:extLst>
              <a:ext uri="{FF2B5EF4-FFF2-40B4-BE49-F238E27FC236}">
                <a16:creationId xmlns:a16="http://schemas.microsoft.com/office/drawing/2014/main" id="{C8541B66-0333-EB00-ECFE-EFCF63C1A2EC}"/>
              </a:ext>
            </a:extLst>
          </p:cNvPr>
          <p:cNvGrpSpPr/>
          <p:nvPr/>
        </p:nvGrpSpPr>
        <p:grpSpPr>
          <a:xfrm rot="3072499">
            <a:off x="10556448" y="3317264"/>
            <a:ext cx="4039236" cy="5463783"/>
            <a:chOff x="4855953" y="-2833465"/>
            <a:chExt cx="8948964" cy="12105059"/>
          </a:xfrm>
        </p:grpSpPr>
        <p:sp>
          <p:nvSpPr>
            <p:cNvPr id="7" name="Freeform 10">
              <a:extLst>
                <a:ext uri="{FF2B5EF4-FFF2-40B4-BE49-F238E27FC236}">
                  <a16:creationId xmlns:a16="http://schemas.microsoft.com/office/drawing/2014/main" id="{2323F8B6-EE48-3B33-FD25-78F937D0416F}"/>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2696FEF2-CD01-2F22-51CC-23199D2EBF50}"/>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12">
              <a:extLst>
                <a:ext uri="{FF2B5EF4-FFF2-40B4-BE49-F238E27FC236}">
                  <a16:creationId xmlns:a16="http://schemas.microsoft.com/office/drawing/2014/main" id="{97185908-A768-6D1B-F2B4-AC8237431371}"/>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3">
            <a:extLst>
              <a:ext uri="{FF2B5EF4-FFF2-40B4-BE49-F238E27FC236}">
                <a16:creationId xmlns:a16="http://schemas.microsoft.com/office/drawing/2014/main" id="{00CD6015-A1A8-5F5F-2028-1EDA9670764B}"/>
              </a:ext>
            </a:extLst>
          </p:cNvPr>
          <p:cNvGrpSpPr/>
          <p:nvPr/>
        </p:nvGrpSpPr>
        <p:grpSpPr>
          <a:xfrm rot="3072499">
            <a:off x="-2351301" y="-2281921"/>
            <a:ext cx="4039236" cy="5463783"/>
            <a:chOff x="4855953" y="-2833465"/>
            <a:chExt cx="8948964" cy="12105059"/>
          </a:xfrm>
        </p:grpSpPr>
        <p:sp>
          <p:nvSpPr>
            <p:cNvPr id="11" name="Freeform 10">
              <a:extLst>
                <a:ext uri="{FF2B5EF4-FFF2-40B4-BE49-F238E27FC236}">
                  <a16:creationId xmlns:a16="http://schemas.microsoft.com/office/drawing/2014/main" id="{DAE42357-1CF1-BF72-E338-A5A56E703351}"/>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2A8BC292-2DD6-2EAC-7059-697E153FD812}"/>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049FD73A-72C4-C7E9-1121-BEF2E6CA0915}"/>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4" name="Immagine 3">
            <a:extLst>
              <a:ext uri="{FF2B5EF4-FFF2-40B4-BE49-F238E27FC236}">
                <a16:creationId xmlns:a16="http://schemas.microsoft.com/office/drawing/2014/main" id="{DB456165-A029-B801-353E-E377B4B7D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238" y="1774403"/>
            <a:ext cx="1203522" cy="1203522"/>
          </a:xfrm>
          <a:prstGeom prst="rect">
            <a:avLst/>
          </a:prstGeom>
        </p:spPr>
      </p:pic>
    </p:spTree>
    <p:extLst>
      <p:ext uri="{BB962C8B-B14F-4D97-AF65-F5344CB8AC3E}">
        <p14:creationId xmlns:p14="http://schemas.microsoft.com/office/powerpoint/2010/main" val="149308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45">
            <a:extLst>
              <a:ext uri="{FF2B5EF4-FFF2-40B4-BE49-F238E27FC236}">
                <a16:creationId xmlns:a16="http://schemas.microsoft.com/office/drawing/2014/main" id="{A555B94A-0481-704A-0E45-005B0F1B0C91}"/>
              </a:ext>
            </a:extLst>
          </p:cNvPr>
          <p:cNvSpPr txBox="1"/>
          <p:nvPr/>
        </p:nvSpPr>
        <p:spPr>
          <a:xfrm>
            <a:off x="1758079" y="290514"/>
            <a:ext cx="8675841" cy="615553"/>
          </a:xfrm>
          <a:prstGeom prst="rect">
            <a:avLst/>
          </a:prstGeom>
          <a:noFill/>
        </p:spPr>
        <p:txBody>
          <a:bodyPr wrap="square" lIns="0" tIns="0" rIns="0" bIns="0" rtlCol="0">
            <a:spAutoFit/>
          </a:bodyPr>
          <a:lstStyle/>
          <a:p>
            <a:pPr algn="ctr"/>
            <a:r>
              <a:rPr lang="it-IT" sz="4000" b="1" dirty="0">
                <a:solidFill>
                  <a:srgbClr val="002060"/>
                </a:solidFill>
                <a:latin typeface="Segoe UI" panose="020B0502040204020203" pitchFamily="34" charset="0"/>
                <a:cs typeface="Segoe UI" panose="020B0502040204020203" pitchFamily="34" charset="0"/>
              </a:rPr>
              <a:t>Random </a:t>
            </a:r>
            <a:r>
              <a:rPr lang="it-IT" sz="4000" b="1" dirty="0" err="1">
                <a:solidFill>
                  <a:srgbClr val="002060"/>
                </a:solidFill>
                <a:latin typeface="Segoe UI" panose="020B0502040204020203" pitchFamily="34" charset="0"/>
                <a:cs typeface="Segoe UI" panose="020B0502040204020203" pitchFamily="34" charset="0"/>
              </a:rPr>
              <a:t>Transformations</a:t>
            </a:r>
            <a:endParaRPr lang="it-IT" sz="4000" b="1" dirty="0">
              <a:solidFill>
                <a:srgbClr val="002060"/>
              </a:solidFill>
              <a:latin typeface="Segoe UI" panose="020B0502040204020203" pitchFamily="34" charset="0"/>
              <a:cs typeface="Segoe UI" panose="020B0502040204020203" pitchFamily="34" charset="0"/>
            </a:endParaRPr>
          </a:p>
        </p:txBody>
      </p:sp>
      <p:sp>
        <p:nvSpPr>
          <p:cNvPr id="6" name="TextBox 106">
            <a:extLst>
              <a:ext uri="{FF2B5EF4-FFF2-40B4-BE49-F238E27FC236}">
                <a16:creationId xmlns:a16="http://schemas.microsoft.com/office/drawing/2014/main" id="{64045D42-F798-8DF1-1E61-EDF08156E7C2}"/>
              </a:ext>
            </a:extLst>
          </p:cNvPr>
          <p:cNvSpPr txBox="1"/>
          <p:nvPr/>
        </p:nvSpPr>
        <p:spPr>
          <a:xfrm>
            <a:off x="1215101" y="982813"/>
            <a:ext cx="6632111" cy="7105471"/>
          </a:xfrm>
          <a:prstGeom prst="rect">
            <a:avLst/>
          </a:prstGeom>
          <a:noFill/>
        </p:spPr>
        <p:txBody>
          <a:bodyPr wrap="square" lIns="0" tIns="0" rIns="0" bIns="0" rtlCol="0">
            <a:spAutoFit/>
          </a:bodyPr>
          <a:lstStyle/>
          <a:p>
            <a:pPr>
              <a:lnSpc>
                <a:spcPts val="4000"/>
              </a:lnSpc>
            </a:pPr>
            <a:r>
              <a:rPr lang="en-US" b="1" dirty="0">
                <a:solidFill>
                  <a:srgbClr val="002060"/>
                </a:solidFill>
                <a:latin typeface="Segoe UI" panose="020B0502040204020203" pitchFamily="34" charset="0"/>
                <a:cs typeface="Segoe UI" panose="020B0502040204020203" pitchFamily="34" charset="0"/>
              </a:rPr>
              <a:t>Image Compression</a:t>
            </a:r>
          </a:p>
          <a:p>
            <a:pPr>
              <a:lnSpc>
                <a:spcPts val="4000"/>
              </a:lnSpc>
            </a:pPr>
            <a:endParaRPr lang="en-US" b="1" dirty="0">
              <a:solidFill>
                <a:srgbClr val="002060"/>
              </a:solidFill>
              <a:latin typeface="Segoe UI" panose="020B0502040204020203" pitchFamily="34" charset="0"/>
              <a:cs typeface="Segoe UI" panose="020B0502040204020203" pitchFamily="34" charset="0"/>
            </a:endParaRPr>
          </a:p>
          <a:p>
            <a:pPr>
              <a:lnSpc>
                <a:spcPts val="4000"/>
              </a:lnSpc>
            </a:pPr>
            <a:r>
              <a:rPr lang="en-US" b="1" dirty="0">
                <a:solidFill>
                  <a:srgbClr val="002060"/>
                </a:solidFill>
                <a:latin typeface="Segoe UI" panose="020B0502040204020203" pitchFamily="34" charset="0"/>
                <a:cs typeface="Segoe UI" panose="020B0502040204020203" pitchFamily="34" charset="0"/>
              </a:rPr>
              <a:t>Horizontal Flip | Rotate | Shift | Scale</a:t>
            </a:r>
          </a:p>
          <a:p>
            <a:pPr>
              <a:lnSpc>
                <a:spcPts val="4000"/>
              </a:lnSpc>
            </a:pPr>
            <a:endParaRPr lang="en-US" b="1" dirty="0">
              <a:solidFill>
                <a:srgbClr val="002060"/>
              </a:solidFill>
              <a:latin typeface="Segoe UI" panose="020B0502040204020203" pitchFamily="34" charset="0"/>
              <a:cs typeface="Segoe UI" panose="020B0502040204020203" pitchFamily="34" charset="0"/>
            </a:endParaRPr>
          </a:p>
          <a:p>
            <a:pPr>
              <a:lnSpc>
                <a:spcPts val="4000"/>
              </a:lnSpc>
            </a:pPr>
            <a:r>
              <a:rPr lang="en-US" b="1" dirty="0">
                <a:solidFill>
                  <a:srgbClr val="002060"/>
                </a:solidFill>
                <a:latin typeface="Segoe UI" panose="020B0502040204020203" pitchFamily="34" charset="0"/>
                <a:cs typeface="Segoe UI" panose="020B0502040204020203" pitchFamily="34" charset="0"/>
              </a:rPr>
              <a:t>Shadow | Gamma | Sepia | Gray</a:t>
            </a:r>
          </a:p>
          <a:p>
            <a:pPr>
              <a:lnSpc>
                <a:spcPts val="4000"/>
              </a:lnSpc>
            </a:pPr>
            <a:endParaRPr lang="en-US" b="1" dirty="0">
              <a:solidFill>
                <a:srgbClr val="002060"/>
              </a:solidFill>
              <a:latin typeface="Segoe UI" panose="020B0502040204020203" pitchFamily="34" charset="0"/>
              <a:cs typeface="Segoe UI" panose="020B0502040204020203" pitchFamily="34" charset="0"/>
            </a:endParaRPr>
          </a:p>
          <a:p>
            <a:pPr>
              <a:lnSpc>
                <a:spcPts val="4000"/>
              </a:lnSpc>
            </a:pPr>
            <a:r>
              <a:rPr lang="en-US" b="1" dirty="0">
                <a:solidFill>
                  <a:srgbClr val="002060"/>
                </a:solidFill>
                <a:latin typeface="Segoe UI" panose="020B0502040204020203" pitchFamily="34" charset="0"/>
                <a:cs typeface="Segoe UI" panose="020B0502040204020203" pitchFamily="34" charset="0"/>
              </a:rPr>
              <a:t>Brightness | Contrast | Saturation</a:t>
            </a:r>
          </a:p>
          <a:p>
            <a:pPr>
              <a:lnSpc>
                <a:spcPts val="4000"/>
              </a:lnSpc>
            </a:pPr>
            <a:endParaRPr lang="en-US" b="1" dirty="0">
              <a:solidFill>
                <a:srgbClr val="002060"/>
              </a:solidFill>
              <a:latin typeface="Segoe UI" panose="020B0502040204020203" pitchFamily="34" charset="0"/>
              <a:cs typeface="Segoe UI" panose="020B0502040204020203" pitchFamily="34" charset="0"/>
            </a:endParaRPr>
          </a:p>
          <a:p>
            <a:pPr>
              <a:lnSpc>
                <a:spcPts val="4000"/>
              </a:lnSpc>
            </a:pPr>
            <a:r>
              <a:rPr lang="en-US" b="1" dirty="0">
                <a:solidFill>
                  <a:srgbClr val="002060"/>
                </a:solidFill>
                <a:latin typeface="Segoe UI" panose="020B0502040204020203" pitchFamily="34" charset="0"/>
                <a:cs typeface="Segoe UI" panose="020B0502040204020203" pitchFamily="34" charset="0"/>
              </a:rPr>
              <a:t>Cutout | Dropout</a:t>
            </a:r>
          </a:p>
          <a:p>
            <a:pPr>
              <a:lnSpc>
                <a:spcPts val="4000"/>
              </a:lnSpc>
            </a:pPr>
            <a:endParaRPr lang="en-US" b="1" dirty="0">
              <a:solidFill>
                <a:srgbClr val="002060"/>
              </a:solidFill>
              <a:latin typeface="Segoe UI" panose="020B0502040204020203" pitchFamily="34" charset="0"/>
              <a:cs typeface="Segoe UI" panose="020B0502040204020203" pitchFamily="34" charset="0"/>
            </a:endParaRPr>
          </a:p>
          <a:p>
            <a:pPr>
              <a:lnSpc>
                <a:spcPts val="4000"/>
              </a:lnSpc>
            </a:pPr>
            <a:r>
              <a:rPr lang="en-US" b="1" dirty="0">
                <a:solidFill>
                  <a:srgbClr val="002060"/>
                </a:solidFill>
                <a:latin typeface="Segoe UI" panose="020B0502040204020203" pitchFamily="34" charset="0"/>
                <a:cs typeface="Segoe UI" panose="020B0502040204020203" pitchFamily="34" charset="0"/>
              </a:rPr>
              <a:t>Gaussian Noise | ISO Noise | Multiplicative Noise</a:t>
            </a:r>
          </a:p>
          <a:p>
            <a:pPr>
              <a:lnSpc>
                <a:spcPts val="4000"/>
              </a:lnSpc>
            </a:pPr>
            <a:endParaRPr lang="en-US" b="1" dirty="0">
              <a:solidFill>
                <a:srgbClr val="002060"/>
              </a:solidFill>
              <a:latin typeface="Segoe UI" panose="020B0502040204020203" pitchFamily="34" charset="0"/>
              <a:cs typeface="Segoe UI" panose="020B0502040204020203" pitchFamily="34" charset="0"/>
            </a:endParaRPr>
          </a:p>
          <a:p>
            <a:pPr>
              <a:lnSpc>
                <a:spcPts val="4000"/>
              </a:lnSpc>
            </a:pPr>
            <a:endParaRPr lang="en-US" b="1" dirty="0">
              <a:solidFill>
                <a:srgbClr val="002060"/>
              </a:solidFill>
              <a:latin typeface="Segoe UI" panose="020B0502040204020203" pitchFamily="34" charset="0"/>
              <a:cs typeface="Segoe UI" panose="020B0502040204020203" pitchFamily="34" charset="0"/>
            </a:endParaRPr>
          </a:p>
          <a:p>
            <a:pPr>
              <a:lnSpc>
                <a:spcPts val="4000"/>
              </a:lnSpc>
            </a:pPr>
            <a:endParaRPr lang="en-US" b="1" dirty="0">
              <a:solidFill>
                <a:srgbClr val="002060"/>
              </a:solidFill>
              <a:latin typeface="Segoe UI" panose="020B0502040204020203" pitchFamily="34" charset="0"/>
              <a:cs typeface="Segoe UI" panose="020B0502040204020203" pitchFamily="34" charset="0"/>
            </a:endParaRPr>
          </a:p>
        </p:txBody>
      </p:sp>
      <p:grpSp>
        <p:nvGrpSpPr>
          <p:cNvPr id="31" name="Group 93">
            <a:extLst>
              <a:ext uri="{FF2B5EF4-FFF2-40B4-BE49-F238E27FC236}">
                <a16:creationId xmlns:a16="http://schemas.microsoft.com/office/drawing/2014/main" id="{40CF6443-CB98-9074-4077-ED70955D45A5}"/>
              </a:ext>
            </a:extLst>
          </p:cNvPr>
          <p:cNvGrpSpPr/>
          <p:nvPr/>
        </p:nvGrpSpPr>
        <p:grpSpPr>
          <a:xfrm rot="3072499">
            <a:off x="10815528" y="3380514"/>
            <a:ext cx="4039236" cy="5463783"/>
            <a:chOff x="4855953" y="-2833465"/>
            <a:chExt cx="8948964" cy="12105059"/>
          </a:xfrm>
        </p:grpSpPr>
        <p:sp>
          <p:nvSpPr>
            <p:cNvPr id="32" name="Freeform 10">
              <a:extLst>
                <a:ext uri="{FF2B5EF4-FFF2-40B4-BE49-F238E27FC236}">
                  <a16:creationId xmlns:a16="http://schemas.microsoft.com/office/drawing/2014/main" id="{5E6BC9B4-F0A0-27C5-3E0F-6192C83DAC0B}"/>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11">
              <a:extLst>
                <a:ext uri="{FF2B5EF4-FFF2-40B4-BE49-F238E27FC236}">
                  <a16:creationId xmlns:a16="http://schemas.microsoft.com/office/drawing/2014/main" id="{1CDF74F4-EC8C-F933-356B-0B1F53BB12EF}"/>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12">
              <a:extLst>
                <a:ext uri="{FF2B5EF4-FFF2-40B4-BE49-F238E27FC236}">
                  <a16:creationId xmlns:a16="http://schemas.microsoft.com/office/drawing/2014/main" id="{1D728CFE-8BBB-BD20-F94C-09DBCFAE8C58}"/>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4" name="Straight Connector 109">
            <a:extLst>
              <a:ext uri="{FF2B5EF4-FFF2-40B4-BE49-F238E27FC236}">
                <a16:creationId xmlns:a16="http://schemas.microsoft.com/office/drawing/2014/main" id="{EB13BF9B-6B9E-54DC-85F5-D848AD0CE828}"/>
              </a:ext>
            </a:extLst>
          </p:cNvPr>
          <p:cNvCxnSpPr>
            <a:cxnSpLocks/>
          </p:cNvCxnSpPr>
          <p:nvPr/>
        </p:nvCxnSpPr>
        <p:spPr>
          <a:xfrm>
            <a:off x="796528" y="0"/>
            <a:ext cx="0" cy="685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 name="Group 93">
            <a:extLst>
              <a:ext uri="{FF2B5EF4-FFF2-40B4-BE49-F238E27FC236}">
                <a16:creationId xmlns:a16="http://schemas.microsoft.com/office/drawing/2014/main" id="{F86D0C74-C9A1-5B3F-F8AC-95B703E69E88}"/>
              </a:ext>
            </a:extLst>
          </p:cNvPr>
          <p:cNvGrpSpPr/>
          <p:nvPr/>
        </p:nvGrpSpPr>
        <p:grpSpPr>
          <a:xfrm rot="3072499">
            <a:off x="-2671342" y="-3346165"/>
            <a:ext cx="4039236" cy="5463783"/>
            <a:chOff x="4855953" y="-2833465"/>
            <a:chExt cx="8948964" cy="12105059"/>
          </a:xfrm>
        </p:grpSpPr>
        <p:sp>
          <p:nvSpPr>
            <p:cNvPr id="36" name="Freeform 10">
              <a:extLst>
                <a:ext uri="{FF2B5EF4-FFF2-40B4-BE49-F238E27FC236}">
                  <a16:creationId xmlns:a16="http://schemas.microsoft.com/office/drawing/2014/main" id="{50C22BDA-E63C-E837-8F85-E03A748521BD}"/>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1">
              <a:extLst>
                <a:ext uri="{FF2B5EF4-FFF2-40B4-BE49-F238E27FC236}">
                  <a16:creationId xmlns:a16="http://schemas.microsoft.com/office/drawing/2014/main" id="{6268E345-1895-6DC8-BD63-69EBBE95C7F2}"/>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2">
              <a:extLst>
                <a:ext uri="{FF2B5EF4-FFF2-40B4-BE49-F238E27FC236}">
                  <a16:creationId xmlns:a16="http://schemas.microsoft.com/office/drawing/2014/main" id="{FB85EC4E-69C6-C955-8C2A-CE2E84F9D329}"/>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5" name="Immagine 4">
            <a:extLst>
              <a:ext uri="{FF2B5EF4-FFF2-40B4-BE49-F238E27FC236}">
                <a16:creationId xmlns:a16="http://schemas.microsoft.com/office/drawing/2014/main" id="{FECC393B-A448-C9C7-DDF2-5E48ED72E5DB}"/>
              </a:ext>
            </a:extLst>
          </p:cNvPr>
          <p:cNvPicPr>
            <a:picLocks noChangeAspect="1"/>
          </p:cNvPicPr>
          <p:nvPr/>
        </p:nvPicPr>
        <p:blipFill>
          <a:blip r:embed="rId2"/>
          <a:stretch>
            <a:fillRect/>
          </a:stretch>
        </p:blipFill>
        <p:spPr>
          <a:xfrm>
            <a:off x="6122627" y="3774308"/>
            <a:ext cx="1238250" cy="1266825"/>
          </a:xfrm>
          <a:prstGeom prst="rect">
            <a:avLst/>
          </a:prstGeom>
        </p:spPr>
      </p:pic>
      <p:pic>
        <p:nvPicPr>
          <p:cNvPr id="8" name="Immagine 7">
            <a:extLst>
              <a:ext uri="{FF2B5EF4-FFF2-40B4-BE49-F238E27FC236}">
                <a16:creationId xmlns:a16="http://schemas.microsoft.com/office/drawing/2014/main" id="{ACC23ECF-CBF7-8F88-601A-E6DA98C6F635}"/>
              </a:ext>
            </a:extLst>
          </p:cNvPr>
          <p:cNvPicPr>
            <a:picLocks noChangeAspect="1"/>
          </p:cNvPicPr>
          <p:nvPr/>
        </p:nvPicPr>
        <p:blipFill>
          <a:blip r:embed="rId3"/>
          <a:stretch>
            <a:fillRect/>
          </a:stretch>
        </p:blipFill>
        <p:spPr>
          <a:xfrm>
            <a:off x="6920956" y="1941722"/>
            <a:ext cx="1316504" cy="1266825"/>
          </a:xfrm>
          <a:prstGeom prst="rect">
            <a:avLst/>
          </a:prstGeom>
        </p:spPr>
      </p:pic>
      <p:pic>
        <p:nvPicPr>
          <p:cNvPr id="10" name="Immagine 9">
            <a:extLst>
              <a:ext uri="{FF2B5EF4-FFF2-40B4-BE49-F238E27FC236}">
                <a16:creationId xmlns:a16="http://schemas.microsoft.com/office/drawing/2014/main" id="{80D4F66C-A727-CCE3-C630-E0B7663FF958}"/>
              </a:ext>
            </a:extLst>
          </p:cNvPr>
          <p:cNvPicPr>
            <a:picLocks noChangeAspect="1"/>
          </p:cNvPicPr>
          <p:nvPr/>
        </p:nvPicPr>
        <p:blipFill>
          <a:blip r:embed="rId4"/>
          <a:stretch>
            <a:fillRect/>
          </a:stretch>
        </p:blipFill>
        <p:spPr>
          <a:xfrm>
            <a:off x="7681798" y="4852080"/>
            <a:ext cx="1381125" cy="1371600"/>
          </a:xfrm>
          <a:prstGeom prst="rect">
            <a:avLst/>
          </a:prstGeom>
        </p:spPr>
      </p:pic>
      <p:pic>
        <p:nvPicPr>
          <p:cNvPr id="12" name="Immagine 11">
            <a:extLst>
              <a:ext uri="{FF2B5EF4-FFF2-40B4-BE49-F238E27FC236}">
                <a16:creationId xmlns:a16="http://schemas.microsoft.com/office/drawing/2014/main" id="{60F154C1-F733-8693-79EF-CA081FAF1742}"/>
              </a:ext>
            </a:extLst>
          </p:cNvPr>
          <p:cNvPicPr>
            <a:picLocks noChangeAspect="1"/>
          </p:cNvPicPr>
          <p:nvPr/>
        </p:nvPicPr>
        <p:blipFill>
          <a:blip r:embed="rId5"/>
          <a:stretch>
            <a:fillRect/>
          </a:stretch>
        </p:blipFill>
        <p:spPr>
          <a:xfrm>
            <a:off x="9062923" y="2302077"/>
            <a:ext cx="1352550" cy="1362075"/>
          </a:xfrm>
          <a:prstGeom prst="rect">
            <a:avLst/>
          </a:prstGeom>
        </p:spPr>
      </p:pic>
      <p:pic>
        <p:nvPicPr>
          <p:cNvPr id="14" name="Immagine 13">
            <a:extLst>
              <a:ext uri="{FF2B5EF4-FFF2-40B4-BE49-F238E27FC236}">
                <a16:creationId xmlns:a16="http://schemas.microsoft.com/office/drawing/2014/main" id="{7B44FF08-32D3-D6CC-058D-E0E70ECC888C}"/>
              </a:ext>
            </a:extLst>
          </p:cNvPr>
          <p:cNvPicPr>
            <a:picLocks noChangeAspect="1"/>
          </p:cNvPicPr>
          <p:nvPr/>
        </p:nvPicPr>
        <p:blipFill>
          <a:blip r:embed="rId6"/>
          <a:stretch>
            <a:fillRect/>
          </a:stretch>
        </p:blipFill>
        <p:spPr>
          <a:xfrm>
            <a:off x="9279561" y="3939402"/>
            <a:ext cx="1390650" cy="1381125"/>
          </a:xfrm>
          <a:prstGeom prst="rect">
            <a:avLst/>
          </a:prstGeom>
        </p:spPr>
      </p:pic>
    </p:spTree>
    <p:extLst>
      <p:ext uri="{BB962C8B-B14F-4D97-AF65-F5344CB8AC3E}">
        <p14:creationId xmlns:p14="http://schemas.microsoft.com/office/powerpoint/2010/main" val="213859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D4C27318-FE54-FA38-1B44-A1EE5A41584A}"/>
              </a:ext>
            </a:extLst>
          </p:cNvPr>
          <p:cNvPicPr>
            <a:picLocks noChangeAspect="1"/>
          </p:cNvPicPr>
          <p:nvPr/>
        </p:nvPicPr>
        <p:blipFill>
          <a:blip r:embed="rId2"/>
          <a:stretch>
            <a:fillRect/>
          </a:stretch>
        </p:blipFill>
        <p:spPr>
          <a:xfrm>
            <a:off x="152400" y="1562100"/>
            <a:ext cx="11887200" cy="3733800"/>
          </a:xfrm>
          <a:prstGeom prst="rect">
            <a:avLst/>
          </a:prstGeom>
        </p:spPr>
      </p:pic>
      <p:sp>
        <p:nvSpPr>
          <p:cNvPr id="5" name="CasellaDiTesto 4">
            <a:extLst>
              <a:ext uri="{FF2B5EF4-FFF2-40B4-BE49-F238E27FC236}">
                <a16:creationId xmlns:a16="http://schemas.microsoft.com/office/drawing/2014/main" id="{E51959EC-5552-F690-C1D8-50E8F06EA1DF}"/>
              </a:ext>
            </a:extLst>
          </p:cNvPr>
          <p:cNvSpPr txBox="1"/>
          <p:nvPr/>
        </p:nvSpPr>
        <p:spPr>
          <a:xfrm>
            <a:off x="1930" y="6488668"/>
            <a:ext cx="11887200" cy="369332"/>
          </a:xfrm>
          <a:prstGeom prst="rect">
            <a:avLst/>
          </a:prstGeom>
          <a:noFill/>
        </p:spPr>
        <p:txBody>
          <a:bodyPr wrap="square">
            <a:spAutoFit/>
          </a:bodyPr>
          <a:lstStyle/>
          <a:p>
            <a:r>
              <a:rPr lang="en-US" sz="1800" i="1" dirty="0">
                <a:solidFill>
                  <a:srgbClr val="002060"/>
                </a:solidFill>
                <a:latin typeface="+mj-lt"/>
                <a:cs typeface="Segoe UI" panose="020B0502040204020203" pitchFamily="34" charset="0"/>
              </a:rPr>
              <a:t>Giudice, O.; </a:t>
            </a:r>
            <a:r>
              <a:rPr lang="en-US" sz="1800" i="1" dirty="0" err="1">
                <a:solidFill>
                  <a:srgbClr val="002060"/>
                </a:solidFill>
                <a:latin typeface="+mj-lt"/>
                <a:cs typeface="Segoe UI" panose="020B0502040204020203" pitchFamily="34" charset="0"/>
              </a:rPr>
              <a:t>Guarnera</a:t>
            </a:r>
            <a:r>
              <a:rPr lang="en-US" sz="1800" i="1" dirty="0">
                <a:solidFill>
                  <a:srgbClr val="002060"/>
                </a:solidFill>
                <a:latin typeface="+mj-lt"/>
                <a:cs typeface="Segoe UI" panose="020B0502040204020203" pitchFamily="34" charset="0"/>
              </a:rPr>
              <a:t>, L.; </a:t>
            </a:r>
            <a:r>
              <a:rPr lang="en-US" sz="1800" i="1" dirty="0" err="1">
                <a:solidFill>
                  <a:srgbClr val="002060"/>
                </a:solidFill>
                <a:latin typeface="+mj-lt"/>
                <a:cs typeface="Segoe UI" panose="020B0502040204020203" pitchFamily="34" charset="0"/>
              </a:rPr>
              <a:t>Battiato</a:t>
            </a:r>
            <a:r>
              <a:rPr lang="en-US" sz="1800" i="1" dirty="0">
                <a:solidFill>
                  <a:srgbClr val="002060"/>
                </a:solidFill>
                <a:latin typeface="+mj-lt"/>
                <a:cs typeface="Segoe UI" panose="020B0502040204020203" pitchFamily="34" charset="0"/>
              </a:rPr>
              <a:t>, S. Fighting Deepfakes by Detecting GAN DCT Anomalies. J. Imaging 2021, 7, 128.</a:t>
            </a:r>
          </a:p>
        </p:txBody>
      </p:sp>
      <p:grpSp>
        <p:nvGrpSpPr>
          <p:cNvPr id="6" name="Group 93">
            <a:extLst>
              <a:ext uri="{FF2B5EF4-FFF2-40B4-BE49-F238E27FC236}">
                <a16:creationId xmlns:a16="http://schemas.microsoft.com/office/drawing/2014/main" id="{DC737091-06C2-2ACC-1D67-FF23116C17CD}"/>
              </a:ext>
            </a:extLst>
          </p:cNvPr>
          <p:cNvGrpSpPr/>
          <p:nvPr/>
        </p:nvGrpSpPr>
        <p:grpSpPr>
          <a:xfrm rot="3072499">
            <a:off x="11424548" y="2912150"/>
            <a:ext cx="4039236" cy="5463783"/>
            <a:chOff x="4855953" y="-2833465"/>
            <a:chExt cx="8948964" cy="12105059"/>
          </a:xfrm>
        </p:grpSpPr>
        <p:sp>
          <p:nvSpPr>
            <p:cNvPr id="7" name="Freeform 10">
              <a:extLst>
                <a:ext uri="{FF2B5EF4-FFF2-40B4-BE49-F238E27FC236}">
                  <a16:creationId xmlns:a16="http://schemas.microsoft.com/office/drawing/2014/main" id="{ED7A001F-B210-EA02-A43C-5F75D7ED1B1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19311590-7772-5DD3-7800-4B2187C4CFFE}"/>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12">
              <a:extLst>
                <a:ext uri="{FF2B5EF4-FFF2-40B4-BE49-F238E27FC236}">
                  <a16:creationId xmlns:a16="http://schemas.microsoft.com/office/drawing/2014/main" id="{8FBA288D-20E8-E21F-3833-6F6794D918C7}"/>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3">
            <a:extLst>
              <a:ext uri="{FF2B5EF4-FFF2-40B4-BE49-F238E27FC236}">
                <a16:creationId xmlns:a16="http://schemas.microsoft.com/office/drawing/2014/main" id="{E64869F7-FC05-4B70-6351-6CBDD2165CDC}"/>
              </a:ext>
            </a:extLst>
          </p:cNvPr>
          <p:cNvGrpSpPr/>
          <p:nvPr/>
        </p:nvGrpSpPr>
        <p:grpSpPr>
          <a:xfrm rot="6631273">
            <a:off x="-568163" y="-3454284"/>
            <a:ext cx="4039236" cy="5463783"/>
            <a:chOff x="4855953" y="-2833465"/>
            <a:chExt cx="8948964" cy="12105059"/>
          </a:xfrm>
        </p:grpSpPr>
        <p:sp>
          <p:nvSpPr>
            <p:cNvPr id="11" name="Freeform 10">
              <a:extLst>
                <a:ext uri="{FF2B5EF4-FFF2-40B4-BE49-F238E27FC236}">
                  <a16:creationId xmlns:a16="http://schemas.microsoft.com/office/drawing/2014/main" id="{37C0AF0D-C065-C993-9E88-7B16A287FD7A}"/>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CE0DEC39-61CC-EC5E-117E-65DF1BC7405C}"/>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BEA44901-E316-363B-6B35-6FEB97A9C065}"/>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4" name="TextBox 345">
            <a:extLst>
              <a:ext uri="{FF2B5EF4-FFF2-40B4-BE49-F238E27FC236}">
                <a16:creationId xmlns:a16="http://schemas.microsoft.com/office/drawing/2014/main" id="{1D7492E8-F017-6855-4930-AA834B7DA914}"/>
              </a:ext>
            </a:extLst>
          </p:cNvPr>
          <p:cNvSpPr txBox="1"/>
          <p:nvPr/>
        </p:nvSpPr>
        <p:spPr>
          <a:xfrm>
            <a:off x="1758079" y="290514"/>
            <a:ext cx="8675841" cy="615553"/>
          </a:xfrm>
          <a:prstGeom prst="rect">
            <a:avLst/>
          </a:prstGeom>
          <a:noFill/>
        </p:spPr>
        <p:txBody>
          <a:bodyPr wrap="square" lIns="0" tIns="0" rIns="0" bIns="0" rtlCol="0">
            <a:spAutoFit/>
          </a:bodyPr>
          <a:lstStyle/>
          <a:p>
            <a:pPr algn="ctr"/>
            <a:r>
              <a:rPr lang="it-IT" sz="4000" b="1" dirty="0">
                <a:solidFill>
                  <a:srgbClr val="002060"/>
                </a:solidFill>
                <a:latin typeface="Segoe UI" panose="020B0502040204020203" pitchFamily="34" charset="0"/>
                <a:cs typeface="Segoe UI" panose="020B0502040204020203" pitchFamily="34" charset="0"/>
              </a:rPr>
              <a:t>DCT </a:t>
            </a:r>
            <a:r>
              <a:rPr lang="it-IT" sz="4000" b="1" dirty="0" err="1">
                <a:solidFill>
                  <a:srgbClr val="002060"/>
                </a:solidFill>
                <a:latin typeface="Segoe UI" panose="020B0502040204020203" pitchFamily="34" charset="0"/>
                <a:cs typeface="Segoe UI" panose="020B0502040204020203" pitchFamily="34" charset="0"/>
              </a:rPr>
              <a:t>Transform</a:t>
            </a:r>
            <a:endParaRPr lang="it-IT" sz="4000" b="1" dirty="0">
              <a:solidFill>
                <a:srgbClr val="00206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820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muro, materiale da costruzione, mosaico, edificio&#10;&#10;Descrizione generata automaticamente">
            <a:extLst>
              <a:ext uri="{FF2B5EF4-FFF2-40B4-BE49-F238E27FC236}">
                <a16:creationId xmlns:a16="http://schemas.microsoft.com/office/drawing/2014/main" id="{2BC320E6-3BD0-D3BB-EDC0-36C3AC01D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7" name="Immagine 6" descr="Immagine che contiene muro, materiale da costruzione, mosaico, edificio&#10;&#10;Descrizione generata automaticamente">
            <a:extLst>
              <a:ext uri="{FF2B5EF4-FFF2-40B4-BE49-F238E27FC236}">
                <a16:creationId xmlns:a16="http://schemas.microsoft.com/office/drawing/2014/main" id="{E2FEB150-7AB8-AB71-7DCA-7FE421577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640" y="0"/>
            <a:ext cx="6858000" cy="6858000"/>
          </a:xfrm>
          <a:prstGeom prst="rect">
            <a:avLst/>
          </a:prstGeom>
        </p:spPr>
      </p:pic>
      <p:pic>
        <p:nvPicPr>
          <p:cNvPr id="3" name="Immagine 2" descr="Immagine che contiene Viso umano, sorriso, persona, Fronte&#10;&#10;Descrizione generata automaticamente">
            <a:extLst>
              <a:ext uri="{FF2B5EF4-FFF2-40B4-BE49-F238E27FC236}">
                <a16:creationId xmlns:a16="http://schemas.microsoft.com/office/drawing/2014/main" id="{B83F0267-F883-DC9C-D7E2-2362185D8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828800"/>
            <a:ext cx="3200400" cy="3200400"/>
          </a:xfrm>
          <a:prstGeom prst="rect">
            <a:avLst/>
          </a:prstGeom>
        </p:spPr>
      </p:pic>
      <p:sp>
        <p:nvSpPr>
          <p:cNvPr id="8" name="Parallelogram 3">
            <a:extLst>
              <a:ext uri="{FF2B5EF4-FFF2-40B4-BE49-F238E27FC236}">
                <a16:creationId xmlns:a16="http://schemas.microsoft.com/office/drawing/2014/main" id="{E89B5BF8-1E67-CD2F-AFE1-A8CE4A0F2739}"/>
              </a:ext>
            </a:extLst>
          </p:cNvPr>
          <p:cNvSpPr/>
          <p:nvPr/>
        </p:nvSpPr>
        <p:spPr>
          <a:xfrm>
            <a:off x="0" y="2"/>
            <a:ext cx="12359640" cy="6857998"/>
          </a:xfrm>
          <a:prstGeom prst="parallelogram">
            <a:avLst>
              <a:gd name="adj" fmla="val 0"/>
            </a:avLst>
          </a:prstGeom>
          <a:gradFill>
            <a:gsLst>
              <a:gs pos="0">
                <a:srgbClr val="7CEFD8">
                  <a:alpha val="39000"/>
                </a:srgbClr>
              </a:gs>
              <a:gs pos="71000">
                <a:srgbClr val="6672E4">
                  <a:alpha val="16000"/>
                </a:srgbClr>
              </a:gs>
              <a:gs pos="100000">
                <a:srgbClr val="882BE5">
                  <a:alpha val="80000"/>
                </a:srgbClr>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Tree>
    <p:extLst>
      <p:ext uri="{BB962C8B-B14F-4D97-AF65-F5344CB8AC3E}">
        <p14:creationId xmlns:p14="http://schemas.microsoft.com/office/powerpoint/2010/main" val="40895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09">
            <a:extLst>
              <a:ext uri="{FF2B5EF4-FFF2-40B4-BE49-F238E27FC236}">
                <a16:creationId xmlns:a16="http://schemas.microsoft.com/office/drawing/2014/main" id="{866CC7E7-EAAD-6414-1013-CC870EC2204A}"/>
              </a:ext>
            </a:extLst>
          </p:cNvPr>
          <p:cNvCxnSpPr>
            <a:cxnSpLocks/>
          </p:cNvCxnSpPr>
          <p:nvPr/>
        </p:nvCxnSpPr>
        <p:spPr>
          <a:xfrm>
            <a:off x="796528" y="0"/>
            <a:ext cx="0" cy="685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Box 345">
            <a:extLst>
              <a:ext uri="{FF2B5EF4-FFF2-40B4-BE49-F238E27FC236}">
                <a16:creationId xmlns:a16="http://schemas.microsoft.com/office/drawing/2014/main" id="{A555B94A-0481-704A-0E45-005B0F1B0C91}"/>
              </a:ext>
            </a:extLst>
          </p:cNvPr>
          <p:cNvSpPr txBox="1"/>
          <p:nvPr/>
        </p:nvSpPr>
        <p:spPr>
          <a:xfrm>
            <a:off x="1758079" y="290514"/>
            <a:ext cx="8675841" cy="615553"/>
          </a:xfrm>
          <a:prstGeom prst="rect">
            <a:avLst/>
          </a:prstGeom>
          <a:noFill/>
        </p:spPr>
        <p:txBody>
          <a:bodyPr wrap="square" lIns="0" tIns="0" rIns="0" bIns="0" rtlCol="0">
            <a:spAutoFit/>
          </a:bodyPr>
          <a:lstStyle/>
          <a:p>
            <a:pPr algn="ctr"/>
            <a:r>
              <a:rPr lang="it-IT" sz="4000" b="1" dirty="0" err="1">
                <a:solidFill>
                  <a:srgbClr val="002060"/>
                </a:solidFill>
                <a:latin typeface="Segoe UI" panose="020B0502040204020203" pitchFamily="34" charset="0"/>
                <a:cs typeface="Segoe UI" panose="020B0502040204020203" pitchFamily="34" charset="0"/>
              </a:rPr>
              <a:t>Keypoints</a:t>
            </a:r>
            <a:endParaRPr lang="it-IT" sz="4000" b="1" dirty="0">
              <a:solidFill>
                <a:srgbClr val="002060"/>
              </a:solidFill>
              <a:latin typeface="Segoe UI" panose="020B0502040204020203" pitchFamily="34" charset="0"/>
              <a:cs typeface="Segoe UI" panose="020B0502040204020203" pitchFamily="34" charset="0"/>
            </a:endParaRPr>
          </a:p>
        </p:txBody>
      </p:sp>
      <p:sp>
        <p:nvSpPr>
          <p:cNvPr id="2" name="Rectangle: Rounded Corners 117">
            <a:extLst>
              <a:ext uri="{FF2B5EF4-FFF2-40B4-BE49-F238E27FC236}">
                <a16:creationId xmlns:a16="http://schemas.microsoft.com/office/drawing/2014/main" id="{E3131CDA-468D-CDC8-D4FC-F8C50C655D3A}"/>
              </a:ext>
            </a:extLst>
          </p:cNvPr>
          <p:cNvSpPr/>
          <p:nvPr/>
        </p:nvSpPr>
        <p:spPr>
          <a:xfrm>
            <a:off x="574734" y="145386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18">
            <a:extLst>
              <a:ext uri="{FF2B5EF4-FFF2-40B4-BE49-F238E27FC236}">
                <a16:creationId xmlns:a16="http://schemas.microsoft.com/office/drawing/2014/main" id="{60D9402C-5942-0D78-F44E-F8A5D199F625}"/>
              </a:ext>
            </a:extLst>
          </p:cNvPr>
          <p:cNvSpPr/>
          <p:nvPr/>
        </p:nvSpPr>
        <p:spPr>
          <a:xfrm>
            <a:off x="1215100" y="1914707"/>
            <a:ext cx="10402163" cy="1723549"/>
          </a:xfrm>
          <a:prstGeom prst="rect">
            <a:avLst/>
          </a:prstGeom>
        </p:spPr>
        <p:txBody>
          <a:bodyPr wrap="square" lIns="0" tIns="0" rIns="0" bIns="0">
            <a:spAutoFit/>
          </a:bodyPr>
          <a:lstStyle/>
          <a:p>
            <a:pPr marL="285750" indent="-285750">
              <a:buFont typeface="Arial" panose="020B0604020202020204" pitchFamily="34" charset="0"/>
              <a:buChar char="•"/>
            </a:pPr>
            <a:r>
              <a:rPr lang="en-US" sz="1600" i="1" dirty="0">
                <a:solidFill>
                  <a:srgbClr val="002060"/>
                </a:solidFill>
                <a:latin typeface="+mj-lt"/>
                <a:cs typeface="Segoe UI" panose="020B0502040204020203" pitchFamily="34" charset="0"/>
              </a:rPr>
              <a:t>Coccomini, D.A.; </a:t>
            </a:r>
            <a:r>
              <a:rPr lang="en-US" sz="1600" i="1" dirty="0" err="1">
                <a:solidFill>
                  <a:srgbClr val="002060"/>
                </a:solidFill>
                <a:latin typeface="+mj-lt"/>
                <a:cs typeface="Segoe UI" panose="020B0502040204020203" pitchFamily="34" charset="0"/>
              </a:rPr>
              <a:t>Zilos</a:t>
            </a:r>
            <a:r>
              <a:rPr lang="en-US" sz="1600" i="1" dirty="0">
                <a:solidFill>
                  <a:srgbClr val="002060"/>
                </a:solidFill>
                <a:latin typeface="+mj-lt"/>
                <a:cs typeface="Segoe UI" panose="020B0502040204020203" pitchFamily="34" charset="0"/>
              </a:rPr>
              <a:t>, G.K., </a:t>
            </a:r>
            <a:r>
              <a:rPr lang="en-US" sz="1600" i="1" dirty="0" err="1">
                <a:solidFill>
                  <a:srgbClr val="002060"/>
                </a:solidFill>
                <a:latin typeface="+mj-lt"/>
                <a:cs typeface="Segoe UI" panose="020B0502040204020203" pitchFamily="34" charset="0"/>
              </a:rPr>
              <a:t>Caldelli</a:t>
            </a:r>
            <a:r>
              <a:rPr lang="en-US" sz="1600" i="1" dirty="0">
                <a:solidFill>
                  <a:srgbClr val="002060"/>
                </a:solidFill>
                <a:latin typeface="+mj-lt"/>
                <a:cs typeface="Segoe UI" panose="020B0502040204020203" pitchFamily="34" charset="0"/>
              </a:rPr>
              <a:t>, R.; </a:t>
            </a:r>
            <a:r>
              <a:rPr lang="en-US" sz="1600" i="1" dirty="0" err="1">
                <a:solidFill>
                  <a:srgbClr val="002060"/>
                </a:solidFill>
                <a:latin typeface="+mj-lt"/>
                <a:cs typeface="Segoe UI" panose="020B0502040204020203" pitchFamily="34" charset="0"/>
              </a:rPr>
              <a:t>Falchi</a:t>
            </a:r>
            <a:r>
              <a:rPr lang="en-US" sz="1600" i="1" dirty="0">
                <a:solidFill>
                  <a:srgbClr val="002060"/>
                </a:solidFill>
                <a:latin typeface="+mj-lt"/>
                <a:cs typeface="Segoe UI" panose="020B0502040204020203" pitchFamily="34" charset="0"/>
              </a:rPr>
              <a:t>, F.; Amato G.; S. Papadopoulos; Gennaro, C.G. MINTIME: Multi-Identity Size-Invariant Video Deepfake Detection, </a:t>
            </a:r>
            <a:r>
              <a:rPr lang="en-US" sz="1600" i="1" dirty="0" err="1">
                <a:solidFill>
                  <a:srgbClr val="002060"/>
                </a:solidFill>
                <a:latin typeface="+mj-lt"/>
                <a:cs typeface="Segoe UI" panose="020B0502040204020203" pitchFamily="34" charset="0"/>
              </a:rPr>
              <a:t>Arxiv</a:t>
            </a:r>
            <a:r>
              <a:rPr lang="en-US" sz="1600" i="1" dirty="0">
                <a:solidFill>
                  <a:srgbClr val="002060"/>
                </a:solidFill>
                <a:latin typeface="+mj-lt"/>
                <a:cs typeface="Segoe UI" panose="020B0502040204020203" pitchFamily="34" charset="0"/>
              </a:rPr>
              <a:t>, 2022</a:t>
            </a:r>
          </a:p>
          <a:p>
            <a:pPr marL="285750" indent="-285750">
              <a:buFont typeface="Arial" panose="020B0604020202020204" pitchFamily="34" charset="0"/>
              <a:buChar char="•"/>
            </a:pPr>
            <a:r>
              <a:rPr lang="en-US" sz="1600" i="1" dirty="0">
                <a:solidFill>
                  <a:srgbClr val="002060"/>
                </a:solidFill>
                <a:latin typeface="+mj-lt"/>
                <a:cs typeface="Segoe UI" panose="020B0502040204020203" pitchFamily="34" charset="0"/>
              </a:rPr>
              <a:t>Giudice, O.; </a:t>
            </a:r>
            <a:r>
              <a:rPr lang="en-US" sz="1600" i="1" dirty="0" err="1">
                <a:solidFill>
                  <a:srgbClr val="002060"/>
                </a:solidFill>
                <a:latin typeface="+mj-lt"/>
                <a:cs typeface="Segoe UI" panose="020B0502040204020203" pitchFamily="34" charset="0"/>
              </a:rPr>
              <a:t>Guarnera</a:t>
            </a:r>
            <a:r>
              <a:rPr lang="en-US" sz="1600" i="1" dirty="0">
                <a:solidFill>
                  <a:srgbClr val="002060"/>
                </a:solidFill>
                <a:latin typeface="+mj-lt"/>
                <a:cs typeface="Segoe UI" panose="020B0502040204020203" pitchFamily="34" charset="0"/>
              </a:rPr>
              <a:t>, L.; </a:t>
            </a:r>
            <a:r>
              <a:rPr lang="en-US" sz="1600" i="1" dirty="0" err="1">
                <a:solidFill>
                  <a:srgbClr val="002060"/>
                </a:solidFill>
                <a:latin typeface="+mj-lt"/>
                <a:cs typeface="Segoe UI" panose="020B0502040204020203" pitchFamily="34" charset="0"/>
              </a:rPr>
              <a:t>Battiato</a:t>
            </a:r>
            <a:r>
              <a:rPr lang="en-US" sz="1600" i="1" dirty="0">
                <a:solidFill>
                  <a:srgbClr val="002060"/>
                </a:solidFill>
                <a:latin typeface="+mj-lt"/>
                <a:cs typeface="Segoe UI" panose="020B0502040204020203" pitchFamily="34" charset="0"/>
              </a:rPr>
              <a:t>, S. Fighting Deepfakes by Detecting GAN DCT Anomalies. J. Imaging 2021, 7, 128.</a:t>
            </a:r>
          </a:p>
          <a:p>
            <a:pPr marL="285750" indent="-285750">
              <a:buFont typeface="Arial" panose="020B0604020202020204" pitchFamily="34" charset="0"/>
              <a:buChar char="•"/>
            </a:pPr>
            <a:r>
              <a:rPr lang="en-US" sz="1600" i="1" dirty="0">
                <a:solidFill>
                  <a:srgbClr val="002060"/>
                </a:solidFill>
                <a:latin typeface="+mj-lt"/>
                <a:cs typeface="Segoe UI" panose="020B0502040204020203" pitchFamily="34" charset="0"/>
              </a:rPr>
              <a:t>Coccomini, D.A., Messina, N., Gennaro, C., </a:t>
            </a:r>
            <a:r>
              <a:rPr lang="en-US" sz="1600" i="1" dirty="0" err="1">
                <a:solidFill>
                  <a:srgbClr val="002060"/>
                </a:solidFill>
                <a:latin typeface="+mj-lt"/>
                <a:cs typeface="Segoe UI" panose="020B0502040204020203" pitchFamily="34" charset="0"/>
              </a:rPr>
              <a:t>Falchi</a:t>
            </a:r>
            <a:r>
              <a:rPr lang="en-US" sz="1600" i="1" dirty="0">
                <a:solidFill>
                  <a:srgbClr val="002060"/>
                </a:solidFill>
                <a:latin typeface="+mj-lt"/>
                <a:cs typeface="Segoe UI" panose="020B0502040204020203" pitchFamily="34" charset="0"/>
              </a:rPr>
              <a:t>, F. (2022). Combining </a:t>
            </a:r>
            <a:r>
              <a:rPr lang="en-US" sz="1600" i="1" dirty="0" err="1">
                <a:solidFill>
                  <a:srgbClr val="002060"/>
                </a:solidFill>
                <a:latin typeface="+mj-lt"/>
                <a:cs typeface="Segoe UI" panose="020B0502040204020203" pitchFamily="34" charset="0"/>
              </a:rPr>
              <a:t>EfficientNet</a:t>
            </a:r>
            <a:r>
              <a:rPr lang="en-US" sz="1600" i="1" dirty="0">
                <a:solidFill>
                  <a:srgbClr val="002060"/>
                </a:solidFill>
                <a:latin typeface="+mj-lt"/>
                <a:cs typeface="Segoe UI" panose="020B0502040204020203" pitchFamily="34" charset="0"/>
              </a:rPr>
              <a:t> and Vision Transformers for Video Deepfake Detection. In: </a:t>
            </a:r>
            <a:r>
              <a:rPr lang="en-US" sz="1600" i="1" dirty="0" err="1">
                <a:solidFill>
                  <a:srgbClr val="002060"/>
                </a:solidFill>
                <a:latin typeface="+mj-lt"/>
                <a:cs typeface="Segoe UI" panose="020B0502040204020203" pitchFamily="34" charset="0"/>
              </a:rPr>
              <a:t>Sclaroff</a:t>
            </a:r>
            <a:r>
              <a:rPr lang="en-US" sz="1600" i="1" dirty="0">
                <a:solidFill>
                  <a:srgbClr val="002060"/>
                </a:solidFill>
                <a:latin typeface="+mj-lt"/>
                <a:cs typeface="Segoe UI" panose="020B0502040204020203" pitchFamily="34" charset="0"/>
              </a:rPr>
              <a:t>, S., </a:t>
            </a:r>
            <a:r>
              <a:rPr lang="en-US" sz="1600" i="1" dirty="0" err="1">
                <a:solidFill>
                  <a:srgbClr val="002060"/>
                </a:solidFill>
                <a:latin typeface="+mj-lt"/>
                <a:cs typeface="Segoe UI" panose="020B0502040204020203" pitchFamily="34" charset="0"/>
              </a:rPr>
              <a:t>Distante</a:t>
            </a:r>
            <a:r>
              <a:rPr lang="en-US" sz="1600" i="1" dirty="0">
                <a:solidFill>
                  <a:srgbClr val="002060"/>
                </a:solidFill>
                <a:latin typeface="+mj-lt"/>
                <a:cs typeface="Segoe UI" panose="020B0502040204020203" pitchFamily="34" charset="0"/>
              </a:rPr>
              <a:t>, C., Leo, M., </a:t>
            </a:r>
            <a:r>
              <a:rPr lang="en-US" sz="1600" i="1" dirty="0" err="1">
                <a:solidFill>
                  <a:srgbClr val="002060"/>
                </a:solidFill>
                <a:latin typeface="+mj-lt"/>
                <a:cs typeface="Segoe UI" panose="020B0502040204020203" pitchFamily="34" charset="0"/>
              </a:rPr>
              <a:t>Farinella</a:t>
            </a:r>
            <a:r>
              <a:rPr lang="en-US" sz="1600" i="1" dirty="0">
                <a:solidFill>
                  <a:srgbClr val="002060"/>
                </a:solidFill>
                <a:latin typeface="+mj-lt"/>
                <a:cs typeface="Segoe UI" panose="020B0502040204020203" pitchFamily="34" charset="0"/>
              </a:rPr>
              <a:t>, G.M., </a:t>
            </a:r>
            <a:r>
              <a:rPr lang="en-US" sz="1600" i="1" dirty="0" err="1">
                <a:solidFill>
                  <a:srgbClr val="002060"/>
                </a:solidFill>
                <a:latin typeface="+mj-lt"/>
                <a:cs typeface="Segoe UI" panose="020B0502040204020203" pitchFamily="34" charset="0"/>
              </a:rPr>
              <a:t>Tombari</a:t>
            </a:r>
            <a:r>
              <a:rPr lang="en-US" sz="1600" i="1" dirty="0">
                <a:solidFill>
                  <a:srgbClr val="002060"/>
                </a:solidFill>
                <a:latin typeface="+mj-lt"/>
                <a:cs typeface="Segoe UI" panose="020B0502040204020203" pitchFamily="34" charset="0"/>
              </a:rPr>
              <a:t>, F. (eds) Image Analysis and Processing – ICIAP 2022. ICIAP 2022. Lecture Notes in Computer Science, vol 13233. Springer, Cham.</a:t>
            </a:r>
          </a:p>
          <a:p>
            <a:endParaRPr lang="en-US" sz="1600" i="1" dirty="0">
              <a:solidFill>
                <a:srgbClr val="002060"/>
              </a:solidFill>
              <a:latin typeface="+mj-lt"/>
              <a:cs typeface="Segoe UI" panose="020B0502040204020203" pitchFamily="34" charset="0"/>
            </a:endParaRPr>
          </a:p>
        </p:txBody>
      </p:sp>
      <p:sp>
        <p:nvSpPr>
          <p:cNvPr id="5" name="Oval 123">
            <a:extLst>
              <a:ext uri="{FF2B5EF4-FFF2-40B4-BE49-F238E27FC236}">
                <a16:creationId xmlns:a16="http://schemas.microsoft.com/office/drawing/2014/main" id="{7E9D41F2-B0FE-9030-331D-50A7BBFC3568}"/>
              </a:ext>
            </a:extLst>
          </p:cNvPr>
          <p:cNvSpPr/>
          <p:nvPr/>
        </p:nvSpPr>
        <p:spPr>
          <a:xfrm>
            <a:off x="770153"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6">
            <a:extLst>
              <a:ext uri="{FF2B5EF4-FFF2-40B4-BE49-F238E27FC236}">
                <a16:creationId xmlns:a16="http://schemas.microsoft.com/office/drawing/2014/main" id="{64045D42-F798-8DF1-1E61-EDF08156E7C2}"/>
              </a:ext>
            </a:extLst>
          </p:cNvPr>
          <p:cNvSpPr txBox="1"/>
          <p:nvPr/>
        </p:nvSpPr>
        <p:spPr>
          <a:xfrm>
            <a:off x="1215101" y="1299929"/>
            <a:ext cx="3487525" cy="436979"/>
          </a:xfrm>
          <a:prstGeom prst="rect">
            <a:avLst/>
          </a:prstGeom>
          <a:noFill/>
        </p:spPr>
        <p:txBody>
          <a:bodyPr wrap="square" lIns="0" tIns="0" rIns="0" bIns="0" rtlCol="0">
            <a:spAutoFit/>
          </a:bodyPr>
          <a:lstStyle/>
          <a:p>
            <a:pPr>
              <a:lnSpc>
                <a:spcPts val="4000"/>
              </a:lnSpc>
            </a:pPr>
            <a:r>
              <a:rPr lang="it-IT" b="1" dirty="0">
                <a:solidFill>
                  <a:srgbClr val="002060"/>
                </a:solidFill>
                <a:latin typeface="Segoe UI" panose="020B0502040204020203" pitchFamily="34" charset="0"/>
                <a:cs typeface="Segoe UI" panose="020B0502040204020203" pitchFamily="34" charset="0"/>
              </a:rPr>
              <a:t>Data </a:t>
            </a:r>
            <a:r>
              <a:rPr lang="it-IT" b="1" dirty="0" err="1">
                <a:solidFill>
                  <a:srgbClr val="002060"/>
                </a:solidFill>
                <a:latin typeface="Segoe UI" panose="020B0502040204020203" pitchFamily="34" charset="0"/>
                <a:cs typeface="Segoe UI" panose="020B0502040204020203" pitchFamily="34" charset="0"/>
              </a:rPr>
              <a:t>Augmentation</a:t>
            </a:r>
            <a:endParaRPr lang="en-US" b="1" dirty="0">
              <a:solidFill>
                <a:srgbClr val="002060"/>
              </a:solidFill>
              <a:latin typeface="Segoe UI" panose="020B0502040204020203" pitchFamily="34" charset="0"/>
              <a:cs typeface="Segoe UI" panose="020B0502040204020203" pitchFamily="34" charset="0"/>
            </a:endParaRPr>
          </a:p>
        </p:txBody>
      </p:sp>
      <p:sp>
        <p:nvSpPr>
          <p:cNvPr id="20" name="Rectangle: Rounded Corners 117">
            <a:extLst>
              <a:ext uri="{FF2B5EF4-FFF2-40B4-BE49-F238E27FC236}">
                <a16:creationId xmlns:a16="http://schemas.microsoft.com/office/drawing/2014/main" id="{250E918E-522F-6CC2-4C00-4AC02338A04F}"/>
              </a:ext>
            </a:extLst>
          </p:cNvPr>
          <p:cNvSpPr/>
          <p:nvPr/>
        </p:nvSpPr>
        <p:spPr>
          <a:xfrm>
            <a:off x="574734" y="38341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8">
            <a:extLst>
              <a:ext uri="{FF2B5EF4-FFF2-40B4-BE49-F238E27FC236}">
                <a16:creationId xmlns:a16="http://schemas.microsoft.com/office/drawing/2014/main" id="{37372108-0335-1E0A-FF23-9A527418798D}"/>
              </a:ext>
            </a:extLst>
          </p:cNvPr>
          <p:cNvSpPr/>
          <p:nvPr/>
        </p:nvSpPr>
        <p:spPr>
          <a:xfrm>
            <a:off x="1215100" y="4295019"/>
            <a:ext cx="10402166" cy="1477328"/>
          </a:xfrm>
          <a:prstGeom prst="rect">
            <a:avLst/>
          </a:prstGeom>
        </p:spPr>
        <p:txBody>
          <a:bodyPr wrap="square" lIns="0" tIns="0" rIns="0" bIns="0">
            <a:spAutoFit/>
          </a:bodyPr>
          <a:lstStyle/>
          <a:p>
            <a:pPr marL="285750" indent="-285750">
              <a:buFont typeface="Arial" panose="020B0604020202020204" pitchFamily="34" charset="0"/>
              <a:buChar char="•"/>
            </a:pPr>
            <a:r>
              <a:rPr lang="en-US" sz="1600" i="1" dirty="0">
                <a:solidFill>
                  <a:srgbClr val="002060"/>
                </a:solidFill>
                <a:latin typeface="+mj-lt"/>
                <a:cs typeface="Segoe UI" panose="020B0502040204020203" pitchFamily="34" charset="0"/>
              </a:rPr>
              <a:t>Coccomini, D.A.; </a:t>
            </a:r>
            <a:r>
              <a:rPr lang="en-US" sz="1600" i="1" dirty="0" err="1">
                <a:solidFill>
                  <a:srgbClr val="002060"/>
                </a:solidFill>
                <a:latin typeface="+mj-lt"/>
                <a:cs typeface="Segoe UI" panose="020B0502040204020203" pitchFamily="34" charset="0"/>
              </a:rPr>
              <a:t>Caldelli</a:t>
            </a:r>
            <a:r>
              <a:rPr lang="en-US" sz="1600" i="1" dirty="0">
                <a:solidFill>
                  <a:srgbClr val="002060"/>
                </a:solidFill>
                <a:latin typeface="+mj-lt"/>
                <a:cs typeface="Segoe UI" panose="020B0502040204020203" pitchFamily="34" charset="0"/>
              </a:rPr>
              <a:t>, R.; </a:t>
            </a:r>
            <a:r>
              <a:rPr lang="en-US" sz="1600" i="1" dirty="0" err="1">
                <a:solidFill>
                  <a:srgbClr val="002060"/>
                </a:solidFill>
                <a:latin typeface="+mj-lt"/>
                <a:cs typeface="Segoe UI" panose="020B0502040204020203" pitchFamily="34" charset="0"/>
              </a:rPr>
              <a:t>Falchi</a:t>
            </a:r>
            <a:r>
              <a:rPr lang="en-US" sz="1600" i="1" dirty="0">
                <a:solidFill>
                  <a:srgbClr val="002060"/>
                </a:solidFill>
                <a:latin typeface="+mj-lt"/>
                <a:cs typeface="Segoe UI" panose="020B0502040204020203" pitchFamily="34" charset="0"/>
              </a:rPr>
              <a:t>, F.; Gennaro, C. On the Generalization of Deep Learning Models in Video Deepfake Detection. J. Imaging 2023, 9, 89.</a:t>
            </a:r>
          </a:p>
          <a:p>
            <a:pPr marL="285750" indent="-285750">
              <a:buFont typeface="Arial" panose="020B0604020202020204" pitchFamily="34" charset="0"/>
              <a:buChar char="•"/>
            </a:pPr>
            <a:r>
              <a:rPr lang="en-US" sz="1600" i="1" dirty="0">
                <a:solidFill>
                  <a:srgbClr val="002060"/>
                </a:solidFill>
                <a:latin typeface="+mj-lt"/>
                <a:cs typeface="Segoe UI" panose="020B0502040204020203" pitchFamily="34" charset="0"/>
              </a:rPr>
              <a:t>Coccomini, D.A.; </a:t>
            </a:r>
            <a:r>
              <a:rPr lang="en-US" sz="1600" i="1" dirty="0" err="1">
                <a:solidFill>
                  <a:srgbClr val="002060"/>
                </a:solidFill>
                <a:latin typeface="+mj-lt"/>
                <a:cs typeface="Segoe UI" panose="020B0502040204020203" pitchFamily="34" charset="0"/>
              </a:rPr>
              <a:t>Caldelli</a:t>
            </a:r>
            <a:r>
              <a:rPr lang="en-US" sz="1600" i="1" dirty="0">
                <a:solidFill>
                  <a:srgbClr val="002060"/>
                </a:solidFill>
                <a:latin typeface="+mj-lt"/>
                <a:cs typeface="Segoe UI" panose="020B0502040204020203" pitchFamily="34" charset="0"/>
              </a:rPr>
              <a:t>, R.; </a:t>
            </a:r>
            <a:r>
              <a:rPr lang="en-US" sz="1600" i="1" dirty="0" err="1">
                <a:solidFill>
                  <a:srgbClr val="002060"/>
                </a:solidFill>
                <a:latin typeface="+mj-lt"/>
                <a:cs typeface="Segoe UI" panose="020B0502040204020203" pitchFamily="34" charset="0"/>
              </a:rPr>
              <a:t>Falchi</a:t>
            </a:r>
            <a:r>
              <a:rPr lang="en-US" sz="1600" i="1" dirty="0">
                <a:solidFill>
                  <a:srgbClr val="002060"/>
                </a:solidFill>
                <a:latin typeface="+mj-lt"/>
                <a:cs typeface="Segoe UI" panose="020B0502040204020203" pitchFamily="34" charset="0"/>
              </a:rPr>
              <a:t>, F.; Gennaro, C. Cross-Forgery Analysis of Vision Transformers and CNNs for Deepfake Image Detection, MAD '22: Proceedings of the 1st International Workshop on Multimedia AI against Disinformation, 2022</a:t>
            </a:r>
          </a:p>
          <a:p>
            <a:endParaRPr lang="en-US" sz="1600" i="1" dirty="0">
              <a:solidFill>
                <a:srgbClr val="002060"/>
              </a:solidFill>
              <a:latin typeface="+mj-lt"/>
              <a:cs typeface="Segoe UI" panose="020B0502040204020203" pitchFamily="34" charset="0"/>
            </a:endParaRPr>
          </a:p>
          <a:p>
            <a:endParaRPr lang="en-US" sz="1600" i="1" dirty="0">
              <a:solidFill>
                <a:srgbClr val="002060"/>
              </a:solidFill>
              <a:latin typeface="+mj-lt"/>
              <a:cs typeface="Segoe UI" panose="020B0502040204020203" pitchFamily="34" charset="0"/>
            </a:endParaRPr>
          </a:p>
        </p:txBody>
      </p:sp>
      <p:sp>
        <p:nvSpPr>
          <p:cNvPr id="22" name="TextBox 106">
            <a:extLst>
              <a:ext uri="{FF2B5EF4-FFF2-40B4-BE49-F238E27FC236}">
                <a16:creationId xmlns:a16="http://schemas.microsoft.com/office/drawing/2014/main" id="{D6E0686F-36DC-62BD-E167-A45E6EF2FC7C}"/>
              </a:ext>
            </a:extLst>
          </p:cNvPr>
          <p:cNvSpPr txBox="1"/>
          <p:nvPr/>
        </p:nvSpPr>
        <p:spPr>
          <a:xfrm>
            <a:off x="1215101" y="3645516"/>
            <a:ext cx="3487525" cy="436979"/>
          </a:xfrm>
          <a:prstGeom prst="rect">
            <a:avLst/>
          </a:prstGeom>
          <a:noFill/>
        </p:spPr>
        <p:txBody>
          <a:bodyPr wrap="square" lIns="0" tIns="0" rIns="0" bIns="0" rtlCol="0">
            <a:spAutoFit/>
          </a:bodyPr>
          <a:lstStyle/>
          <a:p>
            <a:pPr>
              <a:lnSpc>
                <a:spcPts val="4000"/>
              </a:lnSpc>
            </a:pPr>
            <a:r>
              <a:rPr lang="it-IT" b="1" dirty="0">
                <a:solidFill>
                  <a:srgbClr val="002060"/>
                </a:solidFill>
                <a:latin typeface="Segoe UI" panose="020B0502040204020203" pitchFamily="34" charset="0"/>
                <a:cs typeface="Segoe UI" panose="020B0502040204020203" pitchFamily="34" charset="0"/>
              </a:rPr>
              <a:t>Architecture</a:t>
            </a:r>
            <a:endParaRPr lang="en-US" b="1" dirty="0">
              <a:solidFill>
                <a:srgbClr val="002060"/>
              </a:solidFill>
              <a:latin typeface="Segoe UI" panose="020B0502040204020203" pitchFamily="34" charset="0"/>
              <a:cs typeface="Segoe UI" panose="020B0502040204020203" pitchFamily="34" charset="0"/>
            </a:endParaRPr>
          </a:p>
        </p:txBody>
      </p:sp>
      <p:sp>
        <p:nvSpPr>
          <p:cNvPr id="23" name="Rectangle: Rounded Corners 117">
            <a:extLst>
              <a:ext uri="{FF2B5EF4-FFF2-40B4-BE49-F238E27FC236}">
                <a16:creationId xmlns:a16="http://schemas.microsoft.com/office/drawing/2014/main" id="{047CDC57-7E9A-377C-D9A9-DDB0A3E4C5D3}"/>
              </a:ext>
            </a:extLst>
          </p:cNvPr>
          <p:cNvSpPr/>
          <p:nvPr/>
        </p:nvSpPr>
        <p:spPr>
          <a:xfrm>
            <a:off x="574734" y="565156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8">
            <a:extLst>
              <a:ext uri="{FF2B5EF4-FFF2-40B4-BE49-F238E27FC236}">
                <a16:creationId xmlns:a16="http://schemas.microsoft.com/office/drawing/2014/main" id="{C1D6E214-1190-FB51-800D-3150DBE97207}"/>
              </a:ext>
            </a:extLst>
          </p:cNvPr>
          <p:cNvSpPr/>
          <p:nvPr/>
        </p:nvSpPr>
        <p:spPr>
          <a:xfrm>
            <a:off x="1215100" y="6112406"/>
            <a:ext cx="10180361" cy="738664"/>
          </a:xfrm>
          <a:prstGeom prst="rect">
            <a:avLst/>
          </a:prstGeom>
        </p:spPr>
        <p:txBody>
          <a:bodyPr wrap="square" lIns="0" tIns="0" rIns="0" bIns="0">
            <a:spAutoFit/>
          </a:bodyPr>
          <a:lstStyle/>
          <a:p>
            <a:pPr marL="285750" indent="-285750">
              <a:buFont typeface="Arial" panose="020B0604020202020204" pitchFamily="34" charset="0"/>
              <a:buChar char="•"/>
            </a:pPr>
            <a:r>
              <a:rPr lang="en-US" sz="1600" i="1" dirty="0">
                <a:solidFill>
                  <a:srgbClr val="002060"/>
                </a:solidFill>
                <a:latin typeface="+mj-lt"/>
                <a:cs typeface="Segoe UI" panose="020B0502040204020203" pitchFamily="34" charset="0"/>
              </a:rPr>
              <a:t>Coccomini, D.A.; </a:t>
            </a:r>
            <a:r>
              <a:rPr lang="en-US" sz="1600" i="1" dirty="0" err="1">
                <a:solidFill>
                  <a:srgbClr val="002060"/>
                </a:solidFill>
                <a:latin typeface="+mj-lt"/>
                <a:cs typeface="Segoe UI" panose="020B0502040204020203" pitchFamily="34" charset="0"/>
              </a:rPr>
              <a:t>Esuli</a:t>
            </a:r>
            <a:r>
              <a:rPr lang="en-US" sz="1600" i="1" dirty="0">
                <a:solidFill>
                  <a:srgbClr val="002060"/>
                </a:solidFill>
                <a:latin typeface="+mj-lt"/>
                <a:cs typeface="Segoe UI" panose="020B0502040204020203" pitchFamily="34" charset="0"/>
              </a:rPr>
              <a:t> A.; </a:t>
            </a:r>
            <a:r>
              <a:rPr lang="en-US" sz="1600" i="1" dirty="0" err="1">
                <a:solidFill>
                  <a:srgbClr val="002060"/>
                </a:solidFill>
                <a:latin typeface="+mj-lt"/>
                <a:cs typeface="Segoe UI" panose="020B0502040204020203" pitchFamily="34" charset="0"/>
              </a:rPr>
              <a:t>Falchi</a:t>
            </a:r>
            <a:r>
              <a:rPr lang="en-US" sz="1600" i="1" dirty="0">
                <a:solidFill>
                  <a:srgbClr val="002060"/>
                </a:solidFill>
                <a:latin typeface="+mj-lt"/>
                <a:cs typeface="Segoe UI" panose="020B0502040204020203" pitchFamily="34" charset="0"/>
              </a:rPr>
              <a:t> F.; Gennaro C.; Amato G. Detecting Images Generated by Diffusers</a:t>
            </a:r>
          </a:p>
          <a:p>
            <a:endParaRPr lang="en-US" sz="1600" i="1" dirty="0">
              <a:solidFill>
                <a:srgbClr val="002060"/>
              </a:solidFill>
              <a:latin typeface="+mj-lt"/>
              <a:cs typeface="Segoe UI" panose="020B0502040204020203" pitchFamily="34" charset="0"/>
            </a:endParaRPr>
          </a:p>
          <a:p>
            <a:endParaRPr lang="en-US" sz="1600" i="1" dirty="0">
              <a:solidFill>
                <a:srgbClr val="002060"/>
              </a:solidFill>
              <a:latin typeface="+mj-lt"/>
              <a:cs typeface="Segoe UI" panose="020B0502040204020203" pitchFamily="34" charset="0"/>
            </a:endParaRPr>
          </a:p>
        </p:txBody>
      </p:sp>
      <p:sp>
        <p:nvSpPr>
          <p:cNvPr id="25" name="TextBox 106">
            <a:extLst>
              <a:ext uri="{FF2B5EF4-FFF2-40B4-BE49-F238E27FC236}">
                <a16:creationId xmlns:a16="http://schemas.microsoft.com/office/drawing/2014/main" id="{7503FBAE-8387-3C43-3123-97E120FBBFB3}"/>
              </a:ext>
            </a:extLst>
          </p:cNvPr>
          <p:cNvSpPr txBox="1"/>
          <p:nvPr/>
        </p:nvSpPr>
        <p:spPr>
          <a:xfrm>
            <a:off x="1215101" y="5462903"/>
            <a:ext cx="3487525" cy="436979"/>
          </a:xfrm>
          <a:prstGeom prst="rect">
            <a:avLst/>
          </a:prstGeom>
          <a:noFill/>
        </p:spPr>
        <p:txBody>
          <a:bodyPr wrap="square" lIns="0" tIns="0" rIns="0" bIns="0" rtlCol="0">
            <a:spAutoFit/>
          </a:bodyPr>
          <a:lstStyle/>
          <a:p>
            <a:pPr>
              <a:lnSpc>
                <a:spcPts val="4000"/>
              </a:lnSpc>
            </a:pPr>
            <a:r>
              <a:rPr lang="it-IT" b="1" dirty="0">
                <a:solidFill>
                  <a:srgbClr val="002060"/>
                </a:solidFill>
                <a:latin typeface="Segoe UI" panose="020B0502040204020203" pitchFamily="34" charset="0"/>
                <a:cs typeface="Segoe UI" panose="020B0502040204020203" pitchFamily="34" charset="0"/>
              </a:rPr>
              <a:t>Evaluation</a:t>
            </a:r>
            <a:endParaRPr lang="en-US" b="1" dirty="0">
              <a:solidFill>
                <a:srgbClr val="002060"/>
              </a:solidFill>
              <a:latin typeface="Segoe UI" panose="020B0502040204020203" pitchFamily="34" charset="0"/>
              <a:cs typeface="Segoe UI" panose="020B0502040204020203" pitchFamily="34" charset="0"/>
            </a:endParaRPr>
          </a:p>
        </p:txBody>
      </p:sp>
      <p:grpSp>
        <p:nvGrpSpPr>
          <p:cNvPr id="31" name="Group 93">
            <a:extLst>
              <a:ext uri="{FF2B5EF4-FFF2-40B4-BE49-F238E27FC236}">
                <a16:creationId xmlns:a16="http://schemas.microsoft.com/office/drawing/2014/main" id="{40CF6443-CB98-9074-4077-ED70955D45A5}"/>
              </a:ext>
            </a:extLst>
          </p:cNvPr>
          <p:cNvGrpSpPr/>
          <p:nvPr/>
        </p:nvGrpSpPr>
        <p:grpSpPr>
          <a:xfrm rot="3072499">
            <a:off x="10815528" y="3380514"/>
            <a:ext cx="4039236" cy="5463783"/>
            <a:chOff x="4855953" y="-2833465"/>
            <a:chExt cx="8948964" cy="12105059"/>
          </a:xfrm>
        </p:grpSpPr>
        <p:sp>
          <p:nvSpPr>
            <p:cNvPr id="32" name="Freeform 10">
              <a:extLst>
                <a:ext uri="{FF2B5EF4-FFF2-40B4-BE49-F238E27FC236}">
                  <a16:creationId xmlns:a16="http://schemas.microsoft.com/office/drawing/2014/main" id="{5E6BC9B4-F0A0-27C5-3E0F-6192C83DAC0B}"/>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11">
              <a:extLst>
                <a:ext uri="{FF2B5EF4-FFF2-40B4-BE49-F238E27FC236}">
                  <a16:creationId xmlns:a16="http://schemas.microsoft.com/office/drawing/2014/main" id="{1CDF74F4-EC8C-F933-356B-0B1F53BB12EF}"/>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12">
              <a:extLst>
                <a:ext uri="{FF2B5EF4-FFF2-40B4-BE49-F238E27FC236}">
                  <a16:creationId xmlns:a16="http://schemas.microsoft.com/office/drawing/2014/main" id="{1D728CFE-8BBB-BD20-F94C-09DBCFAE8C58}"/>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93">
            <a:extLst>
              <a:ext uri="{FF2B5EF4-FFF2-40B4-BE49-F238E27FC236}">
                <a16:creationId xmlns:a16="http://schemas.microsoft.com/office/drawing/2014/main" id="{F86D0C74-C9A1-5B3F-F8AC-95B703E69E88}"/>
              </a:ext>
            </a:extLst>
          </p:cNvPr>
          <p:cNvGrpSpPr/>
          <p:nvPr/>
        </p:nvGrpSpPr>
        <p:grpSpPr>
          <a:xfrm rot="3072499">
            <a:off x="-2671342" y="-3346165"/>
            <a:ext cx="4039236" cy="5463783"/>
            <a:chOff x="4855953" y="-2833465"/>
            <a:chExt cx="8948964" cy="12105059"/>
          </a:xfrm>
        </p:grpSpPr>
        <p:sp>
          <p:nvSpPr>
            <p:cNvPr id="36" name="Freeform 10">
              <a:extLst>
                <a:ext uri="{FF2B5EF4-FFF2-40B4-BE49-F238E27FC236}">
                  <a16:creationId xmlns:a16="http://schemas.microsoft.com/office/drawing/2014/main" id="{50C22BDA-E63C-E837-8F85-E03A748521BD}"/>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1">
              <a:extLst>
                <a:ext uri="{FF2B5EF4-FFF2-40B4-BE49-F238E27FC236}">
                  <a16:creationId xmlns:a16="http://schemas.microsoft.com/office/drawing/2014/main" id="{6268E345-1895-6DC8-BD63-69EBBE95C7F2}"/>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2">
              <a:extLst>
                <a:ext uri="{FF2B5EF4-FFF2-40B4-BE49-F238E27FC236}">
                  <a16:creationId xmlns:a16="http://schemas.microsoft.com/office/drawing/2014/main" id="{FB85EC4E-69C6-C955-8C2A-CE2E84F9D329}"/>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19730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20" grpId="0" animBg="1"/>
      <p:bldP spid="21" grpId="0"/>
      <p:bldP spid="22" grpId="0"/>
      <p:bldP spid="23" grpId="0" animBg="1"/>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4">
            <a:extLst>
              <a:ext uri="{FF2B5EF4-FFF2-40B4-BE49-F238E27FC236}">
                <a16:creationId xmlns:a16="http://schemas.microsoft.com/office/drawing/2014/main" id="{9678236E-7B77-B6F2-C441-2C07D4E347D4}"/>
              </a:ext>
            </a:extLst>
          </p:cNvPr>
          <p:cNvSpPr>
            <a:spLocks noChangeArrowheads="1"/>
          </p:cNvSpPr>
          <p:nvPr/>
        </p:nvSpPr>
        <p:spPr bwMode="auto">
          <a:xfrm>
            <a:off x="5133025" y="1411988"/>
            <a:ext cx="1925948" cy="1928352"/>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 name="TextBox 345">
            <a:extLst>
              <a:ext uri="{FF2B5EF4-FFF2-40B4-BE49-F238E27FC236}">
                <a16:creationId xmlns:a16="http://schemas.microsoft.com/office/drawing/2014/main" id="{BB07084D-4548-A01F-1674-D4AA1358BF0B}"/>
              </a:ext>
            </a:extLst>
          </p:cNvPr>
          <p:cNvSpPr txBox="1"/>
          <p:nvPr/>
        </p:nvSpPr>
        <p:spPr>
          <a:xfrm>
            <a:off x="1758079" y="3429000"/>
            <a:ext cx="8675841" cy="615553"/>
          </a:xfrm>
          <a:prstGeom prst="rect">
            <a:avLst/>
          </a:prstGeom>
          <a:noFill/>
        </p:spPr>
        <p:txBody>
          <a:bodyPr wrap="square" lIns="0" tIns="0" rIns="0" bIns="0" rtlCol="0">
            <a:spAutoFit/>
          </a:bodyPr>
          <a:lstStyle/>
          <a:p>
            <a:pPr algn="ctr"/>
            <a:r>
              <a:rPr lang="it-IT" sz="4000" b="1" dirty="0">
                <a:solidFill>
                  <a:srgbClr val="002060"/>
                </a:solidFill>
                <a:latin typeface="Segoe UI" panose="020B0502040204020203" pitchFamily="34" charset="0"/>
                <a:cs typeface="Segoe UI" panose="020B0502040204020203" pitchFamily="34" charset="0"/>
              </a:rPr>
              <a:t>Evaluation</a:t>
            </a:r>
            <a:endParaRPr lang="en-US" sz="4000" b="1" dirty="0">
              <a:solidFill>
                <a:srgbClr val="002060"/>
              </a:solidFill>
              <a:latin typeface="Segoe UI" panose="020B0502040204020203" pitchFamily="34" charset="0"/>
              <a:cs typeface="Segoe UI" panose="020B0502040204020203" pitchFamily="34" charset="0"/>
            </a:endParaRPr>
          </a:p>
        </p:txBody>
      </p:sp>
      <p:grpSp>
        <p:nvGrpSpPr>
          <p:cNvPr id="6" name="Group 93">
            <a:extLst>
              <a:ext uri="{FF2B5EF4-FFF2-40B4-BE49-F238E27FC236}">
                <a16:creationId xmlns:a16="http://schemas.microsoft.com/office/drawing/2014/main" id="{C8541B66-0333-EB00-ECFE-EFCF63C1A2EC}"/>
              </a:ext>
            </a:extLst>
          </p:cNvPr>
          <p:cNvGrpSpPr/>
          <p:nvPr/>
        </p:nvGrpSpPr>
        <p:grpSpPr>
          <a:xfrm rot="3072499">
            <a:off x="10556448" y="3317264"/>
            <a:ext cx="4039236" cy="5463783"/>
            <a:chOff x="4855953" y="-2833465"/>
            <a:chExt cx="8948964" cy="12105059"/>
          </a:xfrm>
        </p:grpSpPr>
        <p:sp>
          <p:nvSpPr>
            <p:cNvPr id="7" name="Freeform 10">
              <a:extLst>
                <a:ext uri="{FF2B5EF4-FFF2-40B4-BE49-F238E27FC236}">
                  <a16:creationId xmlns:a16="http://schemas.microsoft.com/office/drawing/2014/main" id="{2323F8B6-EE48-3B33-FD25-78F937D0416F}"/>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2696FEF2-CD01-2F22-51CC-23199D2EBF50}"/>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12">
              <a:extLst>
                <a:ext uri="{FF2B5EF4-FFF2-40B4-BE49-F238E27FC236}">
                  <a16:creationId xmlns:a16="http://schemas.microsoft.com/office/drawing/2014/main" id="{97185908-A768-6D1B-F2B4-AC8237431371}"/>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3">
            <a:extLst>
              <a:ext uri="{FF2B5EF4-FFF2-40B4-BE49-F238E27FC236}">
                <a16:creationId xmlns:a16="http://schemas.microsoft.com/office/drawing/2014/main" id="{00CD6015-A1A8-5F5F-2028-1EDA9670764B}"/>
              </a:ext>
            </a:extLst>
          </p:cNvPr>
          <p:cNvGrpSpPr/>
          <p:nvPr/>
        </p:nvGrpSpPr>
        <p:grpSpPr>
          <a:xfrm rot="3072499">
            <a:off x="-2351301" y="-2281921"/>
            <a:ext cx="4039236" cy="5463783"/>
            <a:chOff x="4855953" y="-2833465"/>
            <a:chExt cx="8948964" cy="12105059"/>
          </a:xfrm>
        </p:grpSpPr>
        <p:sp>
          <p:nvSpPr>
            <p:cNvPr id="11" name="Freeform 10">
              <a:extLst>
                <a:ext uri="{FF2B5EF4-FFF2-40B4-BE49-F238E27FC236}">
                  <a16:creationId xmlns:a16="http://schemas.microsoft.com/office/drawing/2014/main" id="{DAE42357-1CF1-BF72-E338-A5A56E703351}"/>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2A8BC292-2DD6-2EAC-7059-697E153FD812}"/>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049FD73A-72C4-C7E9-1121-BEF2E6CA0915}"/>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3" name="Immagine 2">
            <a:extLst>
              <a:ext uri="{FF2B5EF4-FFF2-40B4-BE49-F238E27FC236}">
                <a16:creationId xmlns:a16="http://schemas.microsoft.com/office/drawing/2014/main" id="{C724EA11-B1C4-EBF5-BE2B-3AFC6731E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633" y="1835935"/>
            <a:ext cx="1080457" cy="1080457"/>
          </a:xfrm>
          <a:prstGeom prst="rect">
            <a:avLst/>
          </a:prstGeom>
        </p:spPr>
      </p:pic>
    </p:spTree>
    <p:extLst>
      <p:ext uri="{BB962C8B-B14F-4D97-AF65-F5344CB8AC3E}">
        <p14:creationId xmlns:p14="http://schemas.microsoft.com/office/powerpoint/2010/main" val="170130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5">
            <a:extLst>
              <a:ext uri="{FF2B5EF4-FFF2-40B4-BE49-F238E27FC236}">
                <a16:creationId xmlns:a16="http://schemas.microsoft.com/office/drawing/2014/main" id="{6C9B5204-38DB-4AEF-BE25-D116C2E9EE76}"/>
              </a:ext>
            </a:extLst>
          </p:cNvPr>
          <p:cNvSpPr>
            <a:spLocks/>
          </p:cNvSpPr>
          <p:nvPr/>
        </p:nvSpPr>
        <p:spPr bwMode="auto">
          <a:xfrm>
            <a:off x="1861519" y="2613674"/>
            <a:ext cx="2717963" cy="4244326"/>
          </a:xfrm>
          <a:prstGeom prst="rect">
            <a:avLst/>
          </a:prstGeom>
          <a:gradFill flip="none" rotWithShape="1">
            <a:gsLst>
              <a:gs pos="0">
                <a:srgbClr val="6778E4"/>
              </a:gs>
              <a:gs pos="52000">
                <a:srgbClr val="8139E5"/>
              </a:gs>
              <a:gs pos="100000">
                <a:srgbClr val="77D1DB"/>
              </a:gs>
            </a:gsLst>
            <a:path path="circle">
              <a:fillToRect l="50000" t="-80000" r="50000" b="180000"/>
            </a:path>
            <a:tileRect/>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600" b="1">
              <a:solidFill>
                <a:schemeClr val="bg1"/>
              </a:solidFill>
              <a:latin typeface="Segoe UI" panose="020B0502040204020203" pitchFamily="34" charset="0"/>
              <a:cs typeface="Segoe UI" panose="020B0502040204020203" pitchFamily="34" charset="0"/>
            </a:endParaRPr>
          </a:p>
        </p:txBody>
      </p:sp>
      <p:sp>
        <p:nvSpPr>
          <p:cNvPr id="5" name="Freeform 25">
            <a:extLst>
              <a:ext uri="{FF2B5EF4-FFF2-40B4-BE49-F238E27FC236}">
                <a16:creationId xmlns:a16="http://schemas.microsoft.com/office/drawing/2014/main" id="{CC92D43B-3B1A-4617-B2E5-D11338310C00}"/>
              </a:ext>
            </a:extLst>
          </p:cNvPr>
          <p:cNvSpPr>
            <a:spLocks/>
          </p:cNvSpPr>
          <p:nvPr/>
        </p:nvSpPr>
        <p:spPr bwMode="auto">
          <a:xfrm>
            <a:off x="4650503" y="1571349"/>
            <a:ext cx="2717963" cy="5286652"/>
          </a:xfrm>
          <a:prstGeom prst="rect">
            <a:avLst/>
          </a:prstGeom>
          <a:gradFill flip="none" rotWithShape="1">
            <a:gsLst>
              <a:gs pos="0">
                <a:srgbClr val="6778E4"/>
              </a:gs>
              <a:gs pos="52000">
                <a:srgbClr val="8139E5"/>
              </a:gs>
              <a:gs pos="100000">
                <a:srgbClr val="77D1DB"/>
              </a:gs>
            </a:gsLst>
            <a:path path="circle">
              <a:fillToRect l="50000" t="-80000" r="50000" b="180000"/>
            </a:path>
            <a:tileRect/>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600" b="1">
              <a:solidFill>
                <a:schemeClr val="bg1"/>
              </a:solidFill>
              <a:latin typeface="Segoe UI" panose="020B0502040204020203" pitchFamily="34" charset="0"/>
              <a:cs typeface="Segoe UI" panose="020B0502040204020203" pitchFamily="34" charset="0"/>
            </a:endParaRPr>
          </a:p>
        </p:txBody>
      </p:sp>
      <p:sp>
        <p:nvSpPr>
          <p:cNvPr id="6" name="Freeform 25">
            <a:extLst>
              <a:ext uri="{FF2B5EF4-FFF2-40B4-BE49-F238E27FC236}">
                <a16:creationId xmlns:a16="http://schemas.microsoft.com/office/drawing/2014/main" id="{CCD78E40-ECC6-4829-98F9-111AC8ABD0E8}"/>
              </a:ext>
            </a:extLst>
          </p:cNvPr>
          <p:cNvSpPr>
            <a:spLocks/>
          </p:cNvSpPr>
          <p:nvPr/>
        </p:nvSpPr>
        <p:spPr bwMode="auto">
          <a:xfrm>
            <a:off x="7439486" y="3352338"/>
            <a:ext cx="2717963" cy="3505661"/>
          </a:xfrm>
          <a:prstGeom prst="rect">
            <a:avLst/>
          </a:prstGeom>
          <a:gradFill flip="none" rotWithShape="1">
            <a:gsLst>
              <a:gs pos="0">
                <a:srgbClr val="6778E4"/>
              </a:gs>
              <a:gs pos="52000">
                <a:srgbClr val="8139E5"/>
              </a:gs>
              <a:gs pos="100000">
                <a:srgbClr val="77D1DB"/>
              </a:gs>
            </a:gsLst>
            <a:path path="circle">
              <a:fillToRect l="50000" t="-80000" r="50000" b="180000"/>
            </a:path>
            <a:tileRect/>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sz="1600" b="1">
              <a:solidFill>
                <a:schemeClr val="bg1"/>
              </a:solidFill>
              <a:latin typeface="Segoe UI" panose="020B0502040204020203" pitchFamily="34" charset="0"/>
              <a:cs typeface="Segoe UI" panose="020B0502040204020203" pitchFamily="34" charset="0"/>
            </a:endParaRPr>
          </a:p>
        </p:txBody>
      </p:sp>
      <p:sp>
        <p:nvSpPr>
          <p:cNvPr id="7" name="TextBox 1">
            <a:extLst>
              <a:ext uri="{FF2B5EF4-FFF2-40B4-BE49-F238E27FC236}">
                <a16:creationId xmlns:a16="http://schemas.microsoft.com/office/drawing/2014/main" id="{AB3A6E43-8611-46D9-B16C-769114D22DC1}"/>
              </a:ext>
            </a:extLst>
          </p:cNvPr>
          <p:cNvSpPr txBox="1"/>
          <p:nvPr/>
        </p:nvSpPr>
        <p:spPr>
          <a:xfrm>
            <a:off x="1861512" y="1782677"/>
            <a:ext cx="2717967" cy="830997"/>
          </a:xfrm>
          <a:prstGeom prst="rect">
            <a:avLst/>
          </a:prstGeom>
          <a:noFill/>
        </p:spPr>
        <p:txBody>
          <a:bodyPr wrap="square" lIns="0" tIns="0" rIns="0" bIns="0" rtlCol="0">
            <a:spAutoFit/>
          </a:bodyPr>
          <a:lstStyle/>
          <a:p>
            <a:pPr algn="ctr"/>
            <a:r>
              <a:rPr lang="en-US" sz="2700" b="1" dirty="0">
                <a:solidFill>
                  <a:srgbClr val="002060"/>
                </a:solidFill>
                <a:latin typeface="Segoe UI" panose="020B0502040204020203" pitchFamily="34" charset="0"/>
                <a:cs typeface="Segoe UI" panose="020B0502040204020203" pitchFamily="34" charset="0"/>
              </a:rPr>
              <a:t>Cross Efficient </a:t>
            </a:r>
            <a:r>
              <a:rPr lang="en-US" sz="2700" b="1" dirty="0" err="1">
                <a:solidFill>
                  <a:srgbClr val="002060"/>
                </a:solidFill>
                <a:latin typeface="Segoe UI" panose="020B0502040204020203" pitchFamily="34" charset="0"/>
                <a:cs typeface="Segoe UI" panose="020B0502040204020203" pitchFamily="34" charset="0"/>
              </a:rPr>
              <a:t>ViT</a:t>
            </a:r>
            <a:endParaRPr lang="en-US" sz="2700" b="1" dirty="0">
              <a:solidFill>
                <a:srgbClr val="002060"/>
              </a:solidFill>
              <a:latin typeface="Segoe UI" panose="020B0502040204020203" pitchFamily="34" charset="0"/>
              <a:cs typeface="Segoe UI" panose="020B0502040204020203" pitchFamily="34" charset="0"/>
            </a:endParaRPr>
          </a:p>
        </p:txBody>
      </p:sp>
      <p:sp>
        <p:nvSpPr>
          <p:cNvPr id="8" name="TextBox 1">
            <a:extLst>
              <a:ext uri="{FF2B5EF4-FFF2-40B4-BE49-F238E27FC236}">
                <a16:creationId xmlns:a16="http://schemas.microsoft.com/office/drawing/2014/main" id="{D4CF6A57-5BAC-4083-A5DB-BED04A933809}"/>
              </a:ext>
            </a:extLst>
          </p:cNvPr>
          <p:cNvSpPr txBox="1"/>
          <p:nvPr/>
        </p:nvSpPr>
        <p:spPr>
          <a:xfrm>
            <a:off x="4650502" y="1048426"/>
            <a:ext cx="2717963" cy="492443"/>
          </a:xfrm>
          <a:prstGeom prst="rect">
            <a:avLst/>
          </a:prstGeom>
          <a:noFill/>
        </p:spPr>
        <p:txBody>
          <a:bodyPr wrap="square" lIns="0" tIns="0" rIns="0" bIns="0" rtlCol="0">
            <a:spAutoFit/>
          </a:bodyPr>
          <a:lstStyle/>
          <a:p>
            <a:pPr algn="ctr"/>
            <a:r>
              <a:rPr lang="en-US" sz="3200" b="1" dirty="0" err="1">
                <a:solidFill>
                  <a:srgbClr val="002060"/>
                </a:solidFill>
                <a:latin typeface="Segoe UI" panose="020B0502040204020203" pitchFamily="34" charset="0"/>
                <a:cs typeface="Segoe UI" panose="020B0502040204020203" pitchFamily="34" charset="0"/>
              </a:rPr>
              <a:t>Swin</a:t>
            </a:r>
            <a:r>
              <a:rPr lang="en-US" sz="3200" b="1" dirty="0">
                <a:solidFill>
                  <a:srgbClr val="002060"/>
                </a:solidFill>
                <a:latin typeface="Segoe UI" panose="020B0502040204020203" pitchFamily="34" charset="0"/>
                <a:cs typeface="Segoe UI" panose="020B0502040204020203" pitchFamily="34" charset="0"/>
              </a:rPr>
              <a:t>-B DCT</a:t>
            </a:r>
          </a:p>
        </p:txBody>
      </p:sp>
      <p:sp>
        <p:nvSpPr>
          <p:cNvPr id="10" name="TextBox 1">
            <a:extLst>
              <a:ext uri="{FF2B5EF4-FFF2-40B4-BE49-F238E27FC236}">
                <a16:creationId xmlns:a16="http://schemas.microsoft.com/office/drawing/2014/main" id="{214B7677-99E1-4F54-B238-A8B9A24EB7F6}"/>
              </a:ext>
            </a:extLst>
          </p:cNvPr>
          <p:cNvSpPr txBox="1"/>
          <p:nvPr/>
        </p:nvSpPr>
        <p:spPr>
          <a:xfrm>
            <a:off x="4650503" y="1571349"/>
            <a:ext cx="2717963" cy="738664"/>
          </a:xfrm>
          <a:prstGeom prst="rect">
            <a:avLst/>
          </a:prstGeom>
          <a:noFill/>
        </p:spPr>
        <p:txBody>
          <a:bodyPr wrap="square" lIns="0" tIns="0" rIns="0" bIns="0" rtlCol="0">
            <a:spAutoFit/>
          </a:bodyPr>
          <a:lstStyle/>
          <a:p>
            <a:pPr algn="ctr"/>
            <a:r>
              <a:rPr lang="en-US" sz="4800" b="1">
                <a:solidFill>
                  <a:schemeClr val="bg1"/>
                </a:solidFill>
                <a:latin typeface="Segoe UI" panose="020B0502040204020203" pitchFamily="34" charset="0"/>
                <a:cs typeface="Segoe UI" panose="020B0502040204020203" pitchFamily="34" charset="0"/>
              </a:rPr>
              <a:t>1°</a:t>
            </a:r>
          </a:p>
        </p:txBody>
      </p:sp>
      <p:sp>
        <p:nvSpPr>
          <p:cNvPr id="11" name="TextBox 1">
            <a:extLst>
              <a:ext uri="{FF2B5EF4-FFF2-40B4-BE49-F238E27FC236}">
                <a16:creationId xmlns:a16="http://schemas.microsoft.com/office/drawing/2014/main" id="{91437FEC-8AF6-4348-90C6-35A70AA1B830}"/>
              </a:ext>
            </a:extLst>
          </p:cNvPr>
          <p:cNvSpPr txBox="1"/>
          <p:nvPr/>
        </p:nvSpPr>
        <p:spPr>
          <a:xfrm>
            <a:off x="1861517" y="2613674"/>
            <a:ext cx="2717963" cy="738664"/>
          </a:xfrm>
          <a:prstGeom prst="rect">
            <a:avLst/>
          </a:prstGeom>
          <a:noFill/>
        </p:spPr>
        <p:txBody>
          <a:bodyPr wrap="square" lIns="0" tIns="0" rIns="0" bIns="0" rtlCol="0">
            <a:spAutoFit/>
          </a:bodyPr>
          <a:lstStyle/>
          <a:p>
            <a:pPr algn="ctr"/>
            <a:r>
              <a:rPr lang="en-US" sz="4800" b="1">
                <a:solidFill>
                  <a:schemeClr val="bg1"/>
                </a:solidFill>
                <a:latin typeface="Segoe UI" panose="020B0502040204020203" pitchFamily="34" charset="0"/>
                <a:cs typeface="Segoe UI" panose="020B0502040204020203" pitchFamily="34" charset="0"/>
              </a:rPr>
              <a:t>2°</a:t>
            </a:r>
          </a:p>
        </p:txBody>
      </p:sp>
      <p:sp>
        <p:nvSpPr>
          <p:cNvPr id="12" name="TextBox 1">
            <a:extLst>
              <a:ext uri="{FF2B5EF4-FFF2-40B4-BE49-F238E27FC236}">
                <a16:creationId xmlns:a16="http://schemas.microsoft.com/office/drawing/2014/main" id="{DC37B6AA-4921-419B-BBE7-68F605D80F54}"/>
              </a:ext>
            </a:extLst>
          </p:cNvPr>
          <p:cNvSpPr txBox="1"/>
          <p:nvPr/>
        </p:nvSpPr>
        <p:spPr>
          <a:xfrm>
            <a:off x="7439486" y="3352338"/>
            <a:ext cx="2717963" cy="738664"/>
          </a:xfrm>
          <a:prstGeom prst="rect">
            <a:avLst/>
          </a:prstGeom>
          <a:noFill/>
        </p:spPr>
        <p:txBody>
          <a:bodyPr wrap="square" lIns="0" tIns="0" rIns="0" bIns="0" rtlCol="0">
            <a:spAutoFit/>
          </a:bodyPr>
          <a:lstStyle/>
          <a:p>
            <a:pPr algn="ctr"/>
            <a:r>
              <a:rPr lang="en-US" sz="4800" b="1">
                <a:solidFill>
                  <a:schemeClr val="bg1"/>
                </a:solidFill>
                <a:latin typeface="Segoe UI" panose="020B0502040204020203" pitchFamily="34" charset="0"/>
                <a:cs typeface="Segoe UI" panose="020B0502040204020203" pitchFamily="34" charset="0"/>
              </a:rPr>
              <a:t>3°</a:t>
            </a:r>
          </a:p>
        </p:txBody>
      </p:sp>
      <p:sp>
        <p:nvSpPr>
          <p:cNvPr id="13" name="TextBox 1">
            <a:extLst>
              <a:ext uri="{FF2B5EF4-FFF2-40B4-BE49-F238E27FC236}">
                <a16:creationId xmlns:a16="http://schemas.microsoft.com/office/drawing/2014/main" id="{5073BC84-0AB6-4B20-9603-CD0C3ABF4E8E}"/>
              </a:ext>
            </a:extLst>
          </p:cNvPr>
          <p:cNvSpPr txBox="1"/>
          <p:nvPr/>
        </p:nvSpPr>
        <p:spPr>
          <a:xfrm>
            <a:off x="1861515" y="3583157"/>
            <a:ext cx="2717963" cy="1938992"/>
          </a:xfrm>
          <a:prstGeom prst="rect">
            <a:avLst/>
          </a:prstGeom>
          <a:noFill/>
        </p:spPr>
        <p:txBody>
          <a:bodyPr wrap="square" lIns="0" tIns="0" rIns="0" bIns="0" rtlCol="0">
            <a:spAutoFit/>
          </a:bodyPr>
          <a:lstStyle/>
          <a:p>
            <a:pPr algn="ctr"/>
            <a:r>
              <a:rPr lang="en-US" b="1" dirty="0">
                <a:solidFill>
                  <a:schemeClr val="bg1"/>
                </a:solidFill>
                <a:latin typeface="Segoe UI" panose="020B0502040204020203" pitchFamily="34" charset="0"/>
                <a:cs typeface="Segoe UI" panose="020B0502040204020203" pitchFamily="34" charset="0"/>
              </a:rPr>
              <a:t>92.4% F1-Score</a:t>
            </a:r>
          </a:p>
          <a:p>
            <a:pPr algn="ctr"/>
            <a:endParaRPr lang="en-US" b="1" dirty="0">
              <a:solidFill>
                <a:schemeClr val="bg1"/>
              </a:solidFill>
              <a:latin typeface="Segoe UI" panose="020B0502040204020203" pitchFamily="34" charset="0"/>
              <a:cs typeface="Segoe UI" panose="020B0502040204020203" pitchFamily="34" charset="0"/>
            </a:endParaRPr>
          </a:p>
          <a:p>
            <a:pPr algn="ctr"/>
            <a:r>
              <a:rPr lang="en-US" b="1" dirty="0">
                <a:solidFill>
                  <a:schemeClr val="bg1"/>
                </a:solidFill>
                <a:latin typeface="Segoe UI" panose="020B0502040204020203" pitchFamily="34" charset="0"/>
                <a:cs typeface="Segoe UI" panose="020B0502040204020203" pitchFamily="34" charset="0"/>
              </a:rPr>
              <a:t>Conv + </a:t>
            </a:r>
            <a:r>
              <a:rPr lang="en-US" b="1" dirty="0" err="1">
                <a:solidFill>
                  <a:schemeClr val="bg1"/>
                </a:solidFill>
                <a:latin typeface="Segoe UI" panose="020B0502040204020203" pitchFamily="34" charset="0"/>
                <a:cs typeface="Segoe UI" panose="020B0502040204020203" pitchFamily="34" charset="0"/>
              </a:rPr>
              <a:t>ViT</a:t>
            </a:r>
            <a:endParaRPr lang="en-US" b="1" dirty="0">
              <a:solidFill>
                <a:schemeClr val="bg1"/>
              </a:solidFill>
              <a:latin typeface="Segoe UI" panose="020B0502040204020203" pitchFamily="34" charset="0"/>
              <a:cs typeface="Segoe UI" panose="020B0502040204020203" pitchFamily="34" charset="0"/>
            </a:endParaRPr>
          </a:p>
          <a:p>
            <a:pPr algn="ctr"/>
            <a:endParaRPr lang="en-US" b="1" dirty="0">
              <a:solidFill>
                <a:schemeClr val="bg1"/>
              </a:solidFill>
              <a:latin typeface="Segoe UI" panose="020B0502040204020203" pitchFamily="34" charset="0"/>
              <a:cs typeface="Segoe UI" panose="020B0502040204020203" pitchFamily="34" charset="0"/>
            </a:endParaRPr>
          </a:p>
          <a:p>
            <a:pPr algn="ctr"/>
            <a:r>
              <a:rPr lang="en-US" b="1" dirty="0">
                <a:solidFill>
                  <a:schemeClr val="bg1"/>
                </a:solidFill>
                <a:latin typeface="Segoe UI" panose="020B0502040204020203" pitchFamily="34" charset="0"/>
                <a:cs typeface="Segoe UI" panose="020B0502040204020203" pitchFamily="34" charset="0"/>
              </a:rPr>
              <a:t>No Pretraining</a:t>
            </a:r>
          </a:p>
          <a:p>
            <a:pPr algn="ctr"/>
            <a:endParaRPr lang="en-US" b="1" dirty="0">
              <a:solidFill>
                <a:schemeClr val="bg1"/>
              </a:solidFill>
              <a:latin typeface="Segoe UI" panose="020B0502040204020203" pitchFamily="34" charset="0"/>
              <a:cs typeface="Segoe UI" panose="020B0502040204020203" pitchFamily="34" charset="0"/>
            </a:endParaRPr>
          </a:p>
          <a:p>
            <a:pPr algn="ctr"/>
            <a:r>
              <a:rPr lang="en-US" b="1" dirty="0">
                <a:solidFill>
                  <a:schemeClr val="bg1"/>
                </a:solidFill>
                <a:latin typeface="Segoe UI" panose="020B0502040204020203" pitchFamily="34" charset="0"/>
                <a:cs typeface="Segoe UI" panose="020B0502040204020203" pitchFamily="34" charset="0"/>
              </a:rPr>
              <a:t>101M parameters</a:t>
            </a:r>
          </a:p>
        </p:txBody>
      </p:sp>
      <p:sp>
        <p:nvSpPr>
          <p:cNvPr id="14" name="TextBox 1">
            <a:extLst>
              <a:ext uri="{FF2B5EF4-FFF2-40B4-BE49-F238E27FC236}">
                <a16:creationId xmlns:a16="http://schemas.microsoft.com/office/drawing/2014/main" id="{EB024BF8-99D9-4B49-BBA2-9C8648237BBE}"/>
              </a:ext>
            </a:extLst>
          </p:cNvPr>
          <p:cNvSpPr txBox="1"/>
          <p:nvPr/>
        </p:nvSpPr>
        <p:spPr>
          <a:xfrm>
            <a:off x="4650498" y="2645015"/>
            <a:ext cx="2717963" cy="2169825"/>
          </a:xfrm>
          <a:prstGeom prst="rect">
            <a:avLst/>
          </a:prstGeom>
          <a:noFill/>
        </p:spPr>
        <p:txBody>
          <a:bodyPr wrap="square" lIns="0" tIns="0" rIns="0" bIns="0" rtlCol="0">
            <a:spAutoFit/>
          </a:bodyPr>
          <a:lstStyle/>
          <a:p>
            <a:pPr algn="ctr"/>
            <a:r>
              <a:rPr lang="en-US" b="1" dirty="0">
                <a:solidFill>
                  <a:schemeClr val="bg1"/>
                </a:solidFill>
                <a:latin typeface="Segoe UI" panose="020B0502040204020203" pitchFamily="34" charset="0"/>
                <a:cs typeface="Segoe UI" panose="020B0502040204020203" pitchFamily="34" charset="0"/>
              </a:rPr>
              <a:t>97.7% F1-Score</a:t>
            </a:r>
          </a:p>
          <a:p>
            <a:pPr algn="ctr"/>
            <a:endParaRPr lang="en-US" b="1" dirty="0">
              <a:solidFill>
                <a:schemeClr val="bg1"/>
              </a:solidFill>
              <a:latin typeface="Segoe UI" panose="020B0502040204020203" pitchFamily="34" charset="0"/>
              <a:cs typeface="Segoe UI" panose="020B0502040204020203" pitchFamily="34" charset="0"/>
            </a:endParaRPr>
          </a:p>
          <a:p>
            <a:pPr algn="ctr"/>
            <a:r>
              <a:rPr lang="en-US" sz="1650" b="1" dirty="0">
                <a:solidFill>
                  <a:schemeClr val="bg1"/>
                </a:solidFill>
                <a:latin typeface="Segoe UI" panose="020B0502040204020203" pitchFamily="34" charset="0"/>
                <a:cs typeface="Segoe UI" panose="020B0502040204020203" pitchFamily="34" charset="0"/>
              </a:rPr>
              <a:t>“Hierarchical” Vision Transformer</a:t>
            </a:r>
          </a:p>
          <a:p>
            <a:pPr algn="ctr"/>
            <a:endParaRPr lang="en-US" b="1" dirty="0">
              <a:solidFill>
                <a:schemeClr val="bg1"/>
              </a:solidFill>
              <a:latin typeface="Segoe UI" panose="020B0502040204020203" pitchFamily="34" charset="0"/>
              <a:cs typeface="Segoe UI" panose="020B0502040204020203" pitchFamily="34" charset="0"/>
            </a:endParaRPr>
          </a:p>
          <a:p>
            <a:pPr algn="ctr"/>
            <a:r>
              <a:rPr lang="en-US" b="1" dirty="0">
                <a:solidFill>
                  <a:schemeClr val="bg1"/>
                </a:solidFill>
                <a:latin typeface="Segoe UI" panose="020B0502040204020203" pitchFamily="34" charset="0"/>
                <a:cs typeface="Segoe UI" panose="020B0502040204020203" pitchFamily="34" charset="0"/>
              </a:rPr>
              <a:t>Huge Pretraining</a:t>
            </a:r>
          </a:p>
          <a:p>
            <a:pPr algn="ctr"/>
            <a:endParaRPr lang="en-US" b="1" dirty="0">
              <a:solidFill>
                <a:schemeClr val="bg1"/>
              </a:solidFill>
              <a:latin typeface="Segoe UI" panose="020B0502040204020203" pitchFamily="34" charset="0"/>
              <a:cs typeface="Segoe UI" panose="020B0502040204020203" pitchFamily="34" charset="0"/>
            </a:endParaRPr>
          </a:p>
          <a:p>
            <a:pPr algn="ctr"/>
            <a:r>
              <a:rPr lang="en-US" b="1" dirty="0">
                <a:solidFill>
                  <a:schemeClr val="bg1"/>
                </a:solidFill>
                <a:latin typeface="Segoe UI" panose="020B0502040204020203" pitchFamily="34" charset="0"/>
                <a:cs typeface="Segoe UI" panose="020B0502040204020203" pitchFamily="34" charset="0"/>
              </a:rPr>
              <a:t>86M parameters</a:t>
            </a:r>
          </a:p>
        </p:txBody>
      </p:sp>
      <p:sp>
        <p:nvSpPr>
          <p:cNvPr id="15" name="TextBox 1">
            <a:extLst>
              <a:ext uri="{FF2B5EF4-FFF2-40B4-BE49-F238E27FC236}">
                <a16:creationId xmlns:a16="http://schemas.microsoft.com/office/drawing/2014/main" id="{09C56B53-66CC-47B0-B1A5-BFADA7259D12}"/>
              </a:ext>
            </a:extLst>
          </p:cNvPr>
          <p:cNvSpPr txBox="1"/>
          <p:nvPr/>
        </p:nvSpPr>
        <p:spPr>
          <a:xfrm>
            <a:off x="7439486" y="4433790"/>
            <a:ext cx="2717963" cy="1938992"/>
          </a:xfrm>
          <a:prstGeom prst="rect">
            <a:avLst/>
          </a:prstGeom>
          <a:noFill/>
        </p:spPr>
        <p:txBody>
          <a:bodyPr wrap="square" lIns="0" tIns="0" rIns="0" bIns="0" rtlCol="0">
            <a:spAutoFit/>
          </a:bodyPr>
          <a:lstStyle/>
          <a:p>
            <a:pPr algn="ctr"/>
            <a:r>
              <a:rPr lang="en-US" b="1" dirty="0">
                <a:solidFill>
                  <a:schemeClr val="bg1"/>
                </a:solidFill>
                <a:latin typeface="Segoe UI" panose="020B0502040204020203" pitchFamily="34" charset="0"/>
                <a:cs typeface="Segoe UI" panose="020B0502040204020203" pitchFamily="34" charset="0"/>
              </a:rPr>
              <a:t>88.5% F1-Score</a:t>
            </a:r>
          </a:p>
          <a:p>
            <a:pPr algn="ctr"/>
            <a:endParaRPr lang="en-US" b="1" dirty="0">
              <a:solidFill>
                <a:schemeClr val="bg1"/>
              </a:solidFill>
              <a:latin typeface="Segoe UI" panose="020B0502040204020203" pitchFamily="34" charset="0"/>
              <a:cs typeface="Segoe UI" panose="020B0502040204020203" pitchFamily="34" charset="0"/>
            </a:endParaRPr>
          </a:p>
          <a:p>
            <a:pPr algn="ctr"/>
            <a:r>
              <a:rPr lang="en-US" b="1" dirty="0">
                <a:solidFill>
                  <a:schemeClr val="bg1"/>
                </a:solidFill>
                <a:latin typeface="Segoe UI" panose="020B0502040204020203" pitchFamily="34" charset="0"/>
                <a:cs typeface="Segoe UI" panose="020B0502040204020203" pitchFamily="34" charset="0"/>
              </a:rPr>
              <a:t>CNN</a:t>
            </a:r>
          </a:p>
          <a:p>
            <a:pPr algn="ctr"/>
            <a:endParaRPr lang="en-US" b="1" dirty="0">
              <a:solidFill>
                <a:schemeClr val="bg1"/>
              </a:solidFill>
              <a:latin typeface="Segoe UI" panose="020B0502040204020203" pitchFamily="34" charset="0"/>
              <a:cs typeface="Segoe UI" panose="020B0502040204020203" pitchFamily="34" charset="0"/>
            </a:endParaRPr>
          </a:p>
          <a:p>
            <a:pPr algn="ctr"/>
            <a:r>
              <a:rPr lang="en-US" b="1" dirty="0">
                <a:solidFill>
                  <a:schemeClr val="bg1"/>
                </a:solidFill>
                <a:latin typeface="Segoe UI" panose="020B0502040204020203" pitchFamily="34" charset="0"/>
                <a:cs typeface="Segoe UI" panose="020B0502040204020203" pitchFamily="34" charset="0"/>
              </a:rPr>
              <a:t>Basic Pretraining</a:t>
            </a:r>
          </a:p>
          <a:p>
            <a:pPr algn="ctr"/>
            <a:endParaRPr lang="en-US" b="1" dirty="0">
              <a:solidFill>
                <a:schemeClr val="bg1"/>
              </a:solidFill>
              <a:latin typeface="Segoe UI" panose="020B0502040204020203" pitchFamily="34" charset="0"/>
              <a:cs typeface="Segoe UI" panose="020B0502040204020203" pitchFamily="34" charset="0"/>
            </a:endParaRPr>
          </a:p>
          <a:p>
            <a:pPr algn="ctr"/>
            <a:r>
              <a:rPr lang="en-US" b="1" dirty="0">
                <a:solidFill>
                  <a:schemeClr val="bg1"/>
                </a:solidFill>
                <a:latin typeface="Segoe UI" panose="020B0502040204020203" pitchFamily="34" charset="0"/>
                <a:cs typeface="Segoe UI" panose="020B0502040204020203" pitchFamily="34" charset="0"/>
              </a:rPr>
              <a:t>23M parameters</a:t>
            </a:r>
          </a:p>
        </p:txBody>
      </p:sp>
      <p:sp>
        <p:nvSpPr>
          <p:cNvPr id="16" name="TextBox 345">
            <a:extLst>
              <a:ext uri="{FF2B5EF4-FFF2-40B4-BE49-F238E27FC236}">
                <a16:creationId xmlns:a16="http://schemas.microsoft.com/office/drawing/2014/main" id="{C0FD5FE0-969D-4680-9527-09CF5041F83A}"/>
              </a:ext>
            </a:extLst>
          </p:cNvPr>
          <p:cNvSpPr txBox="1"/>
          <p:nvPr/>
        </p:nvSpPr>
        <p:spPr>
          <a:xfrm>
            <a:off x="2419943" y="31903"/>
            <a:ext cx="7179069" cy="615553"/>
          </a:xfrm>
          <a:prstGeom prst="rect">
            <a:avLst/>
          </a:prstGeom>
          <a:noFill/>
        </p:spPr>
        <p:txBody>
          <a:bodyPr wrap="square" lIns="0" tIns="0" rIns="0" bIns="0" rtlCol="0">
            <a:spAutoFit/>
          </a:bodyPr>
          <a:lstStyle/>
          <a:p>
            <a:pPr algn="ctr"/>
            <a:r>
              <a:rPr lang="it-IT" sz="4000" b="1" dirty="0" err="1">
                <a:solidFill>
                  <a:srgbClr val="002060"/>
                </a:solidFill>
                <a:latin typeface="Segoe UI" panose="020B0502040204020203" pitchFamily="34" charset="0"/>
                <a:cs typeface="Segoe UI" panose="020B0502040204020203" pitchFamily="34" charset="0"/>
              </a:rPr>
              <a:t>Competition</a:t>
            </a:r>
            <a:r>
              <a:rPr lang="it-IT" sz="4000" b="1" dirty="0">
                <a:solidFill>
                  <a:srgbClr val="002060"/>
                </a:solidFill>
                <a:latin typeface="Segoe UI" panose="020B0502040204020203" pitchFamily="34" charset="0"/>
                <a:cs typeface="Segoe UI" panose="020B0502040204020203" pitchFamily="34" charset="0"/>
              </a:rPr>
              <a:t> </a:t>
            </a:r>
            <a:r>
              <a:rPr lang="it-IT" sz="4000" b="1" dirty="0" err="1">
                <a:solidFill>
                  <a:srgbClr val="002060"/>
                </a:solidFill>
                <a:latin typeface="Segoe UI" panose="020B0502040204020203" pitchFamily="34" charset="0"/>
                <a:cs typeface="Segoe UI" panose="020B0502040204020203" pitchFamily="34" charset="0"/>
              </a:rPr>
              <a:t>Results</a:t>
            </a:r>
            <a:endParaRPr lang="en-US" sz="4000" b="1" dirty="0">
              <a:solidFill>
                <a:srgbClr val="002060"/>
              </a:solidFill>
              <a:latin typeface="Segoe UI" panose="020B0502040204020203" pitchFamily="34" charset="0"/>
              <a:cs typeface="Segoe UI" panose="020B0502040204020203" pitchFamily="34" charset="0"/>
            </a:endParaRPr>
          </a:p>
        </p:txBody>
      </p:sp>
      <p:grpSp>
        <p:nvGrpSpPr>
          <p:cNvPr id="17" name="Group 93">
            <a:extLst>
              <a:ext uri="{FF2B5EF4-FFF2-40B4-BE49-F238E27FC236}">
                <a16:creationId xmlns:a16="http://schemas.microsoft.com/office/drawing/2014/main" id="{185D51FE-F50D-4507-A6DC-D9D5BD66852E}"/>
              </a:ext>
            </a:extLst>
          </p:cNvPr>
          <p:cNvGrpSpPr/>
          <p:nvPr/>
        </p:nvGrpSpPr>
        <p:grpSpPr>
          <a:xfrm rot="12767502">
            <a:off x="10438359" y="-3177476"/>
            <a:ext cx="4736736" cy="6407275"/>
            <a:chOff x="4855953" y="-2833465"/>
            <a:chExt cx="8948964" cy="12105059"/>
          </a:xfrm>
        </p:grpSpPr>
        <p:sp>
          <p:nvSpPr>
            <p:cNvPr id="18" name="Freeform 10">
              <a:extLst>
                <a:ext uri="{FF2B5EF4-FFF2-40B4-BE49-F238E27FC236}">
                  <a16:creationId xmlns:a16="http://schemas.microsoft.com/office/drawing/2014/main" id="{17461E19-B3A1-4C53-8BDF-01BDD176D302}"/>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BACC07C9-E1E3-484C-8321-350F9492DC5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A4C26328-340B-42ED-9339-F0E7633D1F4E}"/>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93">
            <a:extLst>
              <a:ext uri="{FF2B5EF4-FFF2-40B4-BE49-F238E27FC236}">
                <a16:creationId xmlns:a16="http://schemas.microsoft.com/office/drawing/2014/main" id="{D2184C35-776E-4EEE-84F0-50B898B092B7}"/>
              </a:ext>
            </a:extLst>
          </p:cNvPr>
          <p:cNvGrpSpPr/>
          <p:nvPr/>
        </p:nvGrpSpPr>
        <p:grpSpPr>
          <a:xfrm rot="12767502">
            <a:off x="-3562418" y="1349015"/>
            <a:ext cx="4736736" cy="6407275"/>
            <a:chOff x="4855953" y="-2833465"/>
            <a:chExt cx="8948964" cy="12105059"/>
          </a:xfrm>
        </p:grpSpPr>
        <p:sp>
          <p:nvSpPr>
            <p:cNvPr id="22" name="Freeform 10">
              <a:extLst>
                <a:ext uri="{FF2B5EF4-FFF2-40B4-BE49-F238E27FC236}">
                  <a16:creationId xmlns:a16="http://schemas.microsoft.com/office/drawing/2014/main" id="{234D8E5E-5885-458F-A41B-B5A775CBF227}"/>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6E8987DB-9C05-4B07-8E57-385DB5A1FB67}"/>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767D27B6-DE43-4CD6-AAF6-9712C2B46326}"/>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25" name="Rettangolo 24">
            <a:extLst>
              <a:ext uri="{FF2B5EF4-FFF2-40B4-BE49-F238E27FC236}">
                <a16:creationId xmlns:a16="http://schemas.microsoft.com/office/drawing/2014/main" id="{AD08640E-9690-472F-B706-413910E32B41}"/>
              </a:ext>
            </a:extLst>
          </p:cNvPr>
          <p:cNvSpPr/>
          <p:nvPr/>
        </p:nvSpPr>
        <p:spPr>
          <a:xfrm>
            <a:off x="1916395" y="3498293"/>
            <a:ext cx="2617411" cy="477160"/>
          </a:xfrm>
          <a:prstGeom prst="rect">
            <a:avLst/>
          </a:prstGeom>
          <a:solidFill>
            <a:srgbClr val="F7F707">
              <a:alpha val="27059"/>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173B6A76-B039-44C2-87EE-F56EFFDB8585}"/>
              </a:ext>
            </a:extLst>
          </p:cNvPr>
          <p:cNvSpPr/>
          <p:nvPr/>
        </p:nvSpPr>
        <p:spPr>
          <a:xfrm>
            <a:off x="4700773" y="2503062"/>
            <a:ext cx="2617411" cy="608495"/>
          </a:xfrm>
          <a:prstGeom prst="rect">
            <a:avLst/>
          </a:prstGeom>
          <a:solidFill>
            <a:srgbClr val="F7F707">
              <a:alpha val="27059"/>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67943150-14FE-4861-AAB5-076144A532CF}"/>
              </a:ext>
            </a:extLst>
          </p:cNvPr>
          <p:cNvSpPr/>
          <p:nvPr/>
        </p:nvSpPr>
        <p:spPr>
          <a:xfrm>
            <a:off x="7489761" y="4312222"/>
            <a:ext cx="2617411" cy="477160"/>
          </a:xfrm>
          <a:prstGeom prst="rect">
            <a:avLst/>
          </a:prstGeom>
          <a:solidFill>
            <a:srgbClr val="F7F707">
              <a:alpha val="27059"/>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8FFDEFA2-7B28-715E-7FFB-201B9954E755}"/>
              </a:ext>
            </a:extLst>
          </p:cNvPr>
          <p:cNvSpPr txBox="1"/>
          <p:nvPr/>
        </p:nvSpPr>
        <p:spPr>
          <a:xfrm>
            <a:off x="7420608" y="2828919"/>
            <a:ext cx="2717967" cy="415498"/>
          </a:xfrm>
          <a:prstGeom prst="rect">
            <a:avLst/>
          </a:prstGeom>
          <a:noFill/>
        </p:spPr>
        <p:txBody>
          <a:bodyPr wrap="square" lIns="0" tIns="0" rIns="0" bIns="0" rtlCol="0">
            <a:spAutoFit/>
          </a:bodyPr>
          <a:lstStyle/>
          <a:p>
            <a:pPr algn="ctr"/>
            <a:r>
              <a:rPr lang="en-US" sz="2700" b="1" dirty="0">
                <a:solidFill>
                  <a:srgbClr val="002060"/>
                </a:solidFill>
                <a:latin typeface="Segoe UI" panose="020B0502040204020203" pitchFamily="34" charset="0"/>
                <a:cs typeface="Segoe UI" panose="020B0502040204020203" pitchFamily="34" charset="0"/>
              </a:rPr>
              <a:t>Resnet50</a:t>
            </a:r>
          </a:p>
        </p:txBody>
      </p:sp>
    </p:spTree>
    <p:extLst>
      <p:ext uri="{BB962C8B-B14F-4D97-AF65-F5344CB8AC3E}">
        <p14:creationId xmlns:p14="http://schemas.microsoft.com/office/powerpoint/2010/main" val="139368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3.125E-6 2.59259E-6 L 0.00052 0.08217 " pathEditMode="relative" rAng="0" ptsTypes="AA">
                                      <p:cBhvr>
                                        <p:cTn id="17" dur="2000" fill="hold"/>
                                        <p:tgtEl>
                                          <p:spTgt spid="25"/>
                                        </p:tgtEl>
                                        <p:attrNameLst>
                                          <p:attrName>ppt_x</p:attrName>
                                          <p:attrName>ppt_y</p:attrName>
                                        </p:attrNameLst>
                                      </p:cBhvr>
                                      <p:rCtr x="26" y="4097"/>
                                    </p:animMotion>
                                  </p:childTnLst>
                                </p:cTn>
                              </p:par>
                              <p:par>
                                <p:cTn id="18" presetID="42" presetClass="path" presetSubtype="0" accel="50000" decel="50000" fill="hold" grpId="1" nodeType="withEffect">
                                  <p:stCondLst>
                                    <p:cond delay="0"/>
                                  </p:stCondLst>
                                  <p:childTnLst>
                                    <p:animMotion origin="layout" path="M 1.45833E-6 7.40741E-7 L 0.00013 0.09352 " pathEditMode="relative" rAng="0" ptsTypes="AA">
                                      <p:cBhvr>
                                        <p:cTn id="19" dur="2000" fill="hold"/>
                                        <p:tgtEl>
                                          <p:spTgt spid="26"/>
                                        </p:tgtEl>
                                        <p:attrNameLst>
                                          <p:attrName>ppt_x</p:attrName>
                                          <p:attrName>ppt_y</p:attrName>
                                        </p:attrNameLst>
                                      </p:cBhvr>
                                      <p:rCtr x="0" y="4676"/>
                                    </p:animMotion>
                                  </p:childTnLst>
                                </p:cTn>
                              </p:par>
                              <p:par>
                                <p:cTn id="20" presetID="42" presetClass="path" presetSubtype="0" accel="50000" decel="50000" fill="hold" grpId="1" nodeType="withEffect">
                                  <p:stCondLst>
                                    <p:cond delay="0"/>
                                  </p:stCondLst>
                                  <p:childTnLst>
                                    <p:animMotion origin="layout" path="M -4.58333E-6 4.07407E-6 L -4.58333E-6 0.08333 " pathEditMode="relative" rAng="0" ptsTypes="AA">
                                      <p:cBhvr>
                                        <p:cTn id="21" dur="2000" fill="hold"/>
                                        <p:tgtEl>
                                          <p:spTgt spid="27"/>
                                        </p:tgtEl>
                                        <p:attrNameLst>
                                          <p:attrName>ppt_x</p:attrName>
                                          <p:attrName>ppt_y</p:attrName>
                                        </p:attrNameLst>
                                      </p:cBhvr>
                                      <p:rCtr x="0" y="4167"/>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2" nodeType="clickEffect">
                                  <p:stCondLst>
                                    <p:cond delay="0"/>
                                  </p:stCondLst>
                                  <p:childTnLst>
                                    <p:animMotion origin="layout" path="M 0.00052 0.08217 L -3.125E-6 0.15764 " pathEditMode="relative" rAng="0" ptsTypes="AA">
                                      <p:cBhvr>
                                        <p:cTn id="25" dur="2000" fill="hold"/>
                                        <p:tgtEl>
                                          <p:spTgt spid="25"/>
                                        </p:tgtEl>
                                        <p:attrNameLst>
                                          <p:attrName>ppt_x</p:attrName>
                                          <p:attrName>ppt_y</p:attrName>
                                        </p:attrNameLst>
                                      </p:cBhvr>
                                      <p:rCtr x="-26" y="3773"/>
                                    </p:animMotion>
                                  </p:childTnLst>
                                </p:cTn>
                              </p:par>
                              <p:par>
                                <p:cTn id="26" presetID="42" presetClass="path" presetSubtype="0" accel="50000" decel="50000" fill="hold" grpId="2" nodeType="withEffect">
                                  <p:stCondLst>
                                    <p:cond delay="0"/>
                                  </p:stCondLst>
                                  <p:childTnLst>
                                    <p:animMotion origin="layout" path="M 0.00013 0.09352 L -0.00039 0.18727 " pathEditMode="relative" rAng="0" ptsTypes="AA">
                                      <p:cBhvr>
                                        <p:cTn id="27" dur="2000" fill="hold"/>
                                        <p:tgtEl>
                                          <p:spTgt spid="26"/>
                                        </p:tgtEl>
                                        <p:attrNameLst>
                                          <p:attrName>ppt_x</p:attrName>
                                          <p:attrName>ppt_y</p:attrName>
                                        </p:attrNameLst>
                                      </p:cBhvr>
                                      <p:rCtr x="-39" y="4630"/>
                                    </p:animMotion>
                                  </p:childTnLst>
                                </p:cTn>
                              </p:par>
                              <p:par>
                                <p:cTn id="28" presetID="42" presetClass="path" presetSubtype="0" accel="50000" decel="50000" fill="hold" grpId="2" nodeType="withEffect">
                                  <p:stCondLst>
                                    <p:cond delay="0"/>
                                  </p:stCondLst>
                                  <p:childTnLst>
                                    <p:animMotion origin="layout" path="M -4.58333E-6 0.08333 L -4.58333E-6 0.16551 " pathEditMode="relative" rAng="0" ptsTypes="AA">
                                      <p:cBhvr>
                                        <p:cTn id="29" dur="2000" fill="hold"/>
                                        <p:tgtEl>
                                          <p:spTgt spid="27"/>
                                        </p:tgtEl>
                                        <p:attrNameLst>
                                          <p:attrName>ppt_x</p:attrName>
                                          <p:attrName>ppt_y</p:attrName>
                                        </p:attrNameLst>
                                      </p:cBhvr>
                                      <p:rCtr x="0" y="4097"/>
                                    </p:animMotion>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3" nodeType="clickEffect">
                                  <p:stCondLst>
                                    <p:cond delay="0"/>
                                  </p:stCondLst>
                                  <p:childTnLst>
                                    <p:animMotion origin="layout" path="M -3.125E-6 0.15764 L -3.125E-6 0.24305 " pathEditMode="relative" rAng="0" ptsTypes="AA">
                                      <p:cBhvr>
                                        <p:cTn id="33" dur="2000" fill="hold"/>
                                        <p:tgtEl>
                                          <p:spTgt spid="25"/>
                                        </p:tgtEl>
                                        <p:attrNameLst>
                                          <p:attrName>ppt_x</p:attrName>
                                          <p:attrName>ppt_y</p:attrName>
                                        </p:attrNameLst>
                                      </p:cBhvr>
                                      <p:rCtr x="0" y="4259"/>
                                    </p:animMotion>
                                  </p:childTnLst>
                                </p:cTn>
                              </p:par>
                              <p:par>
                                <p:cTn id="34" presetID="42" presetClass="path" presetSubtype="0" accel="50000" decel="50000" fill="hold" grpId="3" nodeType="withEffect">
                                  <p:stCondLst>
                                    <p:cond delay="0"/>
                                  </p:stCondLst>
                                  <p:childTnLst>
                                    <p:animMotion origin="layout" path="M -0.00039 0.18727 L -0.00156 0.27593 " pathEditMode="relative" rAng="0" ptsTypes="AA">
                                      <p:cBhvr>
                                        <p:cTn id="35" dur="2000" fill="hold"/>
                                        <p:tgtEl>
                                          <p:spTgt spid="26"/>
                                        </p:tgtEl>
                                        <p:attrNameLst>
                                          <p:attrName>ppt_x</p:attrName>
                                          <p:attrName>ppt_y</p:attrName>
                                        </p:attrNameLst>
                                      </p:cBhvr>
                                      <p:rCtr x="-65" y="4421"/>
                                    </p:animMotion>
                                  </p:childTnLst>
                                </p:cTn>
                              </p:par>
                              <p:par>
                                <p:cTn id="36" presetID="42" presetClass="path" presetSubtype="0" accel="50000" decel="50000" fill="hold" grpId="3" nodeType="withEffect">
                                  <p:stCondLst>
                                    <p:cond delay="0"/>
                                  </p:stCondLst>
                                  <p:childTnLst>
                                    <p:animMotion origin="layout" path="M -4.58333E-6 0.16551 L -4.58333E-6 0.24444 " pathEditMode="relative" rAng="0" ptsTypes="AA">
                                      <p:cBhvr>
                                        <p:cTn id="37" dur="2000" fill="hold"/>
                                        <p:tgtEl>
                                          <p:spTgt spid="27"/>
                                        </p:tgtEl>
                                        <p:attrNameLst>
                                          <p:attrName>ppt_x</p:attrName>
                                          <p:attrName>ppt_y</p:attrName>
                                        </p:attrNameLst>
                                      </p:cBhvr>
                                      <p:rCtr x="0" y="3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45">
            <a:extLst>
              <a:ext uri="{FF2B5EF4-FFF2-40B4-BE49-F238E27FC236}">
                <a16:creationId xmlns:a16="http://schemas.microsoft.com/office/drawing/2014/main" id="{A555B94A-0481-704A-0E45-005B0F1B0C91}"/>
              </a:ext>
            </a:extLst>
          </p:cNvPr>
          <p:cNvSpPr txBox="1"/>
          <p:nvPr/>
        </p:nvSpPr>
        <p:spPr>
          <a:xfrm>
            <a:off x="1758079" y="290514"/>
            <a:ext cx="8675841" cy="615553"/>
          </a:xfrm>
          <a:prstGeom prst="rect">
            <a:avLst/>
          </a:prstGeom>
          <a:noFill/>
        </p:spPr>
        <p:txBody>
          <a:bodyPr wrap="square" lIns="0" tIns="0" rIns="0" bIns="0" rtlCol="0">
            <a:spAutoFit/>
          </a:bodyPr>
          <a:lstStyle/>
          <a:p>
            <a:pPr algn="ctr"/>
            <a:r>
              <a:rPr lang="it-IT" sz="4000" b="1" dirty="0" err="1">
                <a:solidFill>
                  <a:srgbClr val="002060"/>
                </a:solidFill>
                <a:latin typeface="Segoe UI" panose="020B0502040204020203" pitchFamily="34" charset="0"/>
                <a:cs typeface="Segoe UI" panose="020B0502040204020203" pitchFamily="34" charset="0"/>
              </a:rPr>
              <a:t>What</a:t>
            </a:r>
            <a:r>
              <a:rPr lang="it-IT" sz="4000" b="1" dirty="0">
                <a:solidFill>
                  <a:srgbClr val="002060"/>
                </a:solidFill>
                <a:latin typeface="Segoe UI" panose="020B0502040204020203" pitchFamily="34" charset="0"/>
                <a:cs typeface="Segoe UI" panose="020B0502040204020203" pitchFamily="34" charset="0"/>
              </a:rPr>
              <a:t> </a:t>
            </a:r>
            <a:r>
              <a:rPr lang="it-IT" sz="4000" b="1" dirty="0" err="1">
                <a:solidFill>
                  <a:srgbClr val="002060"/>
                </a:solidFill>
                <a:latin typeface="Segoe UI" panose="020B0502040204020203" pitchFamily="34" charset="0"/>
                <a:cs typeface="Segoe UI" panose="020B0502040204020203" pitchFamily="34" charset="0"/>
              </a:rPr>
              <a:t>contributed</a:t>
            </a:r>
            <a:endParaRPr lang="it-IT" sz="4000" b="1" dirty="0">
              <a:solidFill>
                <a:srgbClr val="002060"/>
              </a:solidFill>
              <a:latin typeface="Segoe UI" panose="020B0502040204020203" pitchFamily="34" charset="0"/>
              <a:cs typeface="Segoe UI" panose="020B0502040204020203" pitchFamily="34" charset="0"/>
            </a:endParaRPr>
          </a:p>
        </p:txBody>
      </p:sp>
      <p:sp>
        <p:nvSpPr>
          <p:cNvPr id="6" name="TextBox 106">
            <a:extLst>
              <a:ext uri="{FF2B5EF4-FFF2-40B4-BE49-F238E27FC236}">
                <a16:creationId xmlns:a16="http://schemas.microsoft.com/office/drawing/2014/main" id="{64045D42-F798-8DF1-1E61-EDF08156E7C2}"/>
              </a:ext>
            </a:extLst>
          </p:cNvPr>
          <p:cNvSpPr txBox="1"/>
          <p:nvPr/>
        </p:nvSpPr>
        <p:spPr>
          <a:xfrm>
            <a:off x="1215101" y="982813"/>
            <a:ext cx="6632111" cy="436979"/>
          </a:xfrm>
          <a:prstGeom prst="rect">
            <a:avLst/>
          </a:prstGeom>
          <a:noFill/>
        </p:spPr>
        <p:txBody>
          <a:bodyPr wrap="square" lIns="0" tIns="0" rIns="0" bIns="0" rtlCol="0">
            <a:spAutoFit/>
          </a:bodyPr>
          <a:lstStyle/>
          <a:p>
            <a:pPr>
              <a:lnSpc>
                <a:spcPts val="4000"/>
              </a:lnSpc>
            </a:pPr>
            <a:r>
              <a:rPr lang="en-US" b="1" dirty="0">
                <a:solidFill>
                  <a:srgbClr val="002060"/>
                </a:solidFill>
                <a:latin typeface="Segoe UI" panose="020B0502040204020203" pitchFamily="34" charset="0"/>
                <a:cs typeface="Segoe UI" panose="020B0502040204020203" pitchFamily="34" charset="0"/>
              </a:rPr>
              <a:t>Pretraining</a:t>
            </a:r>
          </a:p>
        </p:txBody>
      </p:sp>
      <p:grpSp>
        <p:nvGrpSpPr>
          <p:cNvPr id="31" name="Group 93">
            <a:extLst>
              <a:ext uri="{FF2B5EF4-FFF2-40B4-BE49-F238E27FC236}">
                <a16:creationId xmlns:a16="http://schemas.microsoft.com/office/drawing/2014/main" id="{40CF6443-CB98-9074-4077-ED70955D45A5}"/>
              </a:ext>
            </a:extLst>
          </p:cNvPr>
          <p:cNvGrpSpPr/>
          <p:nvPr/>
        </p:nvGrpSpPr>
        <p:grpSpPr>
          <a:xfrm rot="3072499">
            <a:off x="10815528" y="3380514"/>
            <a:ext cx="4039236" cy="5463783"/>
            <a:chOff x="4855953" y="-2833465"/>
            <a:chExt cx="8948964" cy="12105059"/>
          </a:xfrm>
        </p:grpSpPr>
        <p:sp>
          <p:nvSpPr>
            <p:cNvPr id="32" name="Freeform 10">
              <a:extLst>
                <a:ext uri="{FF2B5EF4-FFF2-40B4-BE49-F238E27FC236}">
                  <a16:creationId xmlns:a16="http://schemas.microsoft.com/office/drawing/2014/main" id="{5E6BC9B4-F0A0-27C5-3E0F-6192C83DAC0B}"/>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11">
              <a:extLst>
                <a:ext uri="{FF2B5EF4-FFF2-40B4-BE49-F238E27FC236}">
                  <a16:creationId xmlns:a16="http://schemas.microsoft.com/office/drawing/2014/main" id="{1CDF74F4-EC8C-F933-356B-0B1F53BB12EF}"/>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12">
              <a:extLst>
                <a:ext uri="{FF2B5EF4-FFF2-40B4-BE49-F238E27FC236}">
                  <a16:creationId xmlns:a16="http://schemas.microsoft.com/office/drawing/2014/main" id="{1D728CFE-8BBB-BD20-F94C-09DBCFAE8C58}"/>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4" name="Straight Connector 109">
            <a:extLst>
              <a:ext uri="{FF2B5EF4-FFF2-40B4-BE49-F238E27FC236}">
                <a16:creationId xmlns:a16="http://schemas.microsoft.com/office/drawing/2014/main" id="{EB13BF9B-6B9E-54DC-85F5-D848AD0CE828}"/>
              </a:ext>
            </a:extLst>
          </p:cNvPr>
          <p:cNvCxnSpPr>
            <a:cxnSpLocks/>
          </p:cNvCxnSpPr>
          <p:nvPr/>
        </p:nvCxnSpPr>
        <p:spPr>
          <a:xfrm>
            <a:off x="796528" y="0"/>
            <a:ext cx="0" cy="685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06">
            <a:extLst>
              <a:ext uri="{FF2B5EF4-FFF2-40B4-BE49-F238E27FC236}">
                <a16:creationId xmlns:a16="http://schemas.microsoft.com/office/drawing/2014/main" id="{B0C5F12A-AAF7-5BC4-EA69-137307CAAC6A}"/>
              </a:ext>
            </a:extLst>
          </p:cNvPr>
          <p:cNvSpPr txBox="1"/>
          <p:nvPr/>
        </p:nvSpPr>
        <p:spPr>
          <a:xfrm>
            <a:off x="1215101" y="1684982"/>
            <a:ext cx="6632111" cy="436979"/>
          </a:xfrm>
          <a:prstGeom prst="rect">
            <a:avLst/>
          </a:prstGeom>
          <a:noFill/>
        </p:spPr>
        <p:txBody>
          <a:bodyPr wrap="square" lIns="0" tIns="0" rIns="0" bIns="0" rtlCol="0">
            <a:spAutoFit/>
          </a:bodyPr>
          <a:lstStyle/>
          <a:p>
            <a:pPr>
              <a:lnSpc>
                <a:spcPts val="4000"/>
              </a:lnSpc>
            </a:pPr>
            <a:r>
              <a:rPr lang="en-US" b="1" dirty="0">
                <a:solidFill>
                  <a:srgbClr val="002060"/>
                </a:solidFill>
                <a:latin typeface="Segoe UI" panose="020B0502040204020203" pitchFamily="34" charset="0"/>
                <a:cs typeface="Segoe UI" panose="020B0502040204020203" pitchFamily="34" charset="0"/>
              </a:rPr>
              <a:t>Attention-based</a:t>
            </a:r>
          </a:p>
        </p:txBody>
      </p:sp>
      <p:sp>
        <p:nvSpPr>
          <p:cNvPr id="5" name="TextBox 106">
            <a:extLst>
              <a:ext uri="{FF2B5EF4-FFF2-40B4-BE49-F238E27FC236}">
                <a16:creationId xmlns:a16="http://schemas.microsoft.com/office/drawing/2014/main" id="{1FF55F2A-14B0-ADFC-9E02-FDD0E07C5CB1}"/>
              </a:ext>
            </a:extLst>
          </p:cNvPr>
          <p:cNvSpPr txBox="1"/>
          <p:nvPr/>
        </p:nvSpPr>
        <p:spPr>
          <a:xfrm>
            <a:off x="1215100" y="2348777"/>
            <a:ext cx="6632111" cy="436979"/>
          </a:xfrm>
          <a:prstGeom prst="rect">
            <a:avLst/>
          </a:prstGeom>
          <a:noFill/>
        </p:spPr>
        <p:txBody>
          <a:bodyPr wrap="square" lIns="0" tIns="0" rIns="0" bIns="0" rtlCol="0">
            <a:spAutoFit/>
          </a:bodyPr>
          <a:lstStyle/>
          <a:p>
            <a:pPr>
              <a:lnSpc>
                <a:spcPts val="4000"/>
              </a:lnSpc>
            </a:pPr>
            <a:r>
              <a:rPr lang="en-US" b="1" dirty="0">
                <a:solidFill>
                  <a:srgbClr val="002060"/>
                </a:solidFill>
                <a:latin typeface="Segoe UI" panose="020B0502040204020203" pitchFamily="34" charset="0"/>
                <a:cs typeface="Segoe UI" panose="020B0502040204020203" pitchFamily="34" charset="0"/>
              </a:rPr>
              <a:t>Data Augmentation</a:t>
            </a:r>
          </a:p>
        </p:txBody>
      </p:sp>
      <p:sp>
        <p:nvSpPr>
          <p:cNvPr id="7" name="TextBox 106">
            <a:extLst>
              <a:ext uri="{FF2B5EF4-FFF2-40B4-BE49-F238E27FC236}">
                <a16:creationId xmlns:a16="http://schemas.microsoft.com/office/drawing/2014/main" id="{9193DF87-D5D4-3923-BB3A-3B6E7E6673CA}"/>
              </a:ext>
            </a:extLst>
          </p:cNvPr>
          <p:cNvSpPr txBox="1"/>
          <p:nvPr/>
        </p:nvSpPr>
        <p:spPr>
          <a:xfrm>
            <a:off x="1215100" y="3054970"/>
            <a:ext cx="6632111" cy="436979"/>
          </a:xfrm>
          <a:prstGeom prst="rect">
            <a:avLst/>
          </a:prstGeom>
          <a:noFill/>
        </p:spPr>
        <p:txBody>
          <a:bodyPr wrap="square" lIns="0" tIns="0" rIns="0" bIns="0" rtlCol="0">
            <a:spAutoFit/>
          </a:bodyPr>
          <a:lstStyle/>
          <a:p>
            <a:pPr>
              <a:lnSpc>
                <a:spcPts val="4000"/>
              </a:lnSpc>
            </a:pPr>
            <a:r>
              <a:rPr lang="en-US" b="1" dirty="0">
                <a:solidFill>
                  <a:srgbClr val="002060"/>
                </a:solidFill>
                <a:latin typeface="Segoe UI" panose="020B0502040204020203" pitchFamily="34" charset="0"/>
                <a:cs typeface="Segoe UI" panose="020B0502040204020203" pitchFamily="34" charset="0"/>
              </a:rPr>
              <a:t>Number of parameters</a:t>
            </a:r>
          </a:p>
        </p:txBody>
      </p:sp>
      <p:grpSp>
        <p:nvGrpSpPr>
          <p:cNvPr id="35" name="Group 93">
            <a:extLst>
              <a:ext uri="{FF2B5EF4-FFF2-40B4-BE49-F238E27FC236}">
                <a16:creationId xmlns:a16="http://schemas.microsoft.com/office/drawing/2014/main" id="{F86D0C74-C9A1-5B3F-F8AC-95B703E69E88}"/>
              </a:ext>
            </a:extLst>
          </p:cNvPr>
          <p:cNvGrpSpPr/>
          <p:nvPr/>
        </p:nvGrpSpPr>
        <p:grpSpPr>
          <a:xfrm rot="3072499">
            <a:off x="-2671342" y="-3346165"/>
            <a:ext cx="4039236" cy="5463783"/>
            <a:chOff x="4855953" y="-2833465"/>
            <a:chExt cx="8948964" cy="12105059"/>
          </a:xfrm>
        </p:grpSpPr>
        <p:sp>
          <p:nvSpPr>
            <p:cNvPr id="36" name="Freeform 10">
              <a:extLst>
                <a:ext uri="{FF2B5EF4-FFF2-40B4-BE49-F238E27FC236}">
                  <a16:creationId xmlns:a16="http://schemas.microsoft.com/office/drawing/2014/main" id="{50C22BDA-E63C-E837-8F85-E03A748521BD}"/>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1">
              <a:extLst>
                <a:ext uri="{FF2B5EF4-FFF2-40B4-BE49-F238E27FC236}">
                  <a16:creationId xmlns:a16="http://schemas.microsoft.com/office/drawing/2014/main" id="{6268E345-1895-6DC8-BD63-69EBBE95C7F2}"/>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2">
              <a:extLst>
                <a:ext uri="{FF2B5EF4-FFF2-40B4-BE49-F238E27FC236}">
                  <a16:creationId xmlns:a16="http://schemas.microsoft.com/office/drawing/2014/main" id="{FB85EC4E-69C6-C955-8C2A-CE2E84F9D329}"/>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464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6" name="TextBox 345">
            <a:extLst>
              <a:ext uri="{FF2B5EF4-FFF2-40B4-BE49-F238E27FC236}">
                <a16:creationId xmlns:a16="http://schemas.microsoft.com/office/drawing/2014/main" id="{2C19E9AA-E604-097E-0D1A-3F1AE87163A3}"/>
              </a:ext>
            </a:extLst>
          </p:cNvPr>
          <p:cNvSpPr txBox="1"/>
          <p:nvPr/>
        </p:nvSpPr>
        <p:spPr>
          <a:xfrm>
            <a:off x="1758079" y="290514"/>
            <a:ext cx="8675841" cy="615553"/>
          </a:xfrm>
          <a:prstGeom prst="rect">
            <a:avLst/>
          </a:prstGeom>
          <a:noFill/>
        </p:spPr>
        <p:txBody>
          <a:bodyPr wrap="square" lIns="0" tIns="0" rIns="0" bIns="0" rtlCol="0">
            <a:spAutoFit/>
          </a:bodyPr>
          <a:lstStyle/>
          <a:p>
            <a:pPr algn="ctr"/>
            <a:r>
              <a:rPr lang="it-IT" sz="4000" b="1" dirty="0">
                <a:solidFill>
                  <a:srgbClr val="002060"/>
                </a:solidFill>
                <a:latin typeface="Segoe UI" panose="020B0502040204020203" pitchFamily="34" charset="0"/>
                <a:cs typeface="Segoe UI" panose="020B0502040204020203" pitchFamily="34" charset="0"/>
              </a:rPr>
              <a:t>The </a:t>
            </a:r>
            <a:r>
              <a:rPr lang="it-IT" sz="4000" b="1" dirty="0" err="1">
                <a:solidFill>
                  <a:srgbClr val="002060"/>
                </a:solidFill>
                <a:latin typeface="Segoe UI" panose="020B0502040204020203" pitchFamily="34" charset="0"/>
                <a:cs typeface="Segoe UI" panose="020B0502040204020203" pitchFamily="34" charset="0"/>
              </a:rPr>
              <a:t>Validation</a:t>
            </a:r>
            <a:r>
              <a:rPr lang="it-IT" sz="4000" b="1" dirty="0">
                <a:solidFill>
                  <a:srgbClr val="002060"/>
                </a:solidFill>
                <a:latin typeface="Segoe UI" panose="020B0502040204020203" pitchFamily="34" charset="0"/>
                <a:cs typeface="Segoe UI" panose="020B0502040204020203" pitchFamily="34" charset="0"/>
              </a:rPr>
              <a:t> Set</a:t>
            </a:r>
            <a:endParaRPr lang="en-US" sz="4000" b="1" dirty="0">
              <a:solidFill>
                <a:srgbClr val="002060"/>
              </a:solidFill>
              <a:latin typeface="Segoe UI" panose="020B0502040204020203" pitchFamily="34" charset="0"/>
              <a:cs typeface="Segoe UI" panose="020B0502040204020203" pitchFamily="34" charset="0"/>
            </a:endParaRPr>
          </a:p>
        </p:txBody>
      </p:sp>
      <p:grpSp>
        <p:nvGrpSpPr>
          <p:cNvPr id="7" name="Group 93">
            <a:extLst>
              <a:ext uri="{FF2B5EF4-FFF2-40B4-BE49-F238E27FC236}">
                <a16:creationId xmlns:a16="http://schemas.microsoft.com/office/drawing/2014/main" id="{CB50DDFD-FA92-5FE5-5DE5-8185B96650C2}"/>
              </a:ext>
            </a:extLst>
          </p:cNvPr>
          <p:cNvGrpSpPr/>
          <p:nvPr/>
        </p:nvGrpSpPr>
        <p:grpSpPr>
          <a:xfrm rot="3072499">
            <a:off x="10556448" y="3317264"/>
            <a:ext cx="4039236" cy="5463783"/>
            <a:chOff x="4855953" y="-2833465"/>
            <a:chExt cx="8948964" cy="12105059"/>
          </a:xfrm>
        </p:grpSpPr>
        <p:sp>
          <p:nvSpPr>
            <p:cNvPr id="8" name="Freeform 10">
              <a:extLst>
                <a:ext uri="{FF2B5EF4-FFF2-40B4-BE49-F238E27FC236}">
                  <a16:creationId xmlns:a16="http://schemas.microsoft.com/office/drawing/2014/main" id="{84749082-1E18-2C92-AC41-D9E3B4FF7344}"/>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C8F27FBF-15BE-D333-6529-04754581684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12">
              <a:extLst>
                <a:ext uri="{FF2B5EF4-FFF2-40B4-BE49-F238E27FC236}">
                  <a16:creationId xmlns:a16="http://schemas.microsoft.com/office/drawing/2014/main" id="{3EE86468-3EFE-9A27-D441-092E71259876}"/>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93">
            <a:extLst>
              <a:ext uri="{FF2B5EF4-FFF2-40B4-BE49-F238E27FC236}">
                <a16:creationId xmlns:a16="http://schemas.microsoft.com/office/drawing/2014/main" id="{1E3B6A88-2A98-6399-177F-28D9103B093A}"/>
              </a:ext>
            </a:extLst>
          </p:cNvPr>
          <p:cNvGrpSpPr/>
          <p:nvPr/>
        </p:nvGrpSpPr>
        <p:grpSpPr>
          <a:xfrm rot="3072499">
            <a:off x="-2351301" y="-2281921"/>
            <a:ext cx="4039236" cy="5463783"/>
            <a:chOff x="4855953" y="-2833465"/>
            <a:chExt cx="8948964" cy="12105059"/>
          </a:xfrm>
        </p:grpSpPr>
        <p:sp>
          <p:nvSpPr>
            <p:cNvPr id="12" name="Freeform 10">
              <a:extLst>
                <a:ext uri="{FF2B5EF4-FFF2-40B4-BE49-F238E27FC236}">
                  <a16:creationId xmlns:a16="http://schemas.microsoft.com/office/drawing/2014/main" id="{BECCBD8B-CF7C-BEDD-05A2-465F36C13852}"/>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F3E74BFD-41AF-17A6-97FE-2059AB14F2CB}"/>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12">
              <a:extLst>
                <a:ext uri="{FF2B5EF4-FFF2-40B4-BE49-F238E27FC236}">
                  <a16:creationId xmlns:a16="http://schemas.microsoft.com/office/drawing/2014/main" id="{C9C7074F-1E4A-185A-46B1-6D289BBC4B46}"/>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 name="Rectangle 118">
            <a:extLst>
              <a:ext uri="{FF2B5EF4-FFF2-40B4-BE49-F238E27FC236}">
                <a16:creationId xmlns:a16="http://schemas.microsoft.com/office/drawing/2014/main" id="{4B0665E0-CB5C-8854-53F3-37F70316F7DC}"/>
              </a:ext>
            </a:extLst>
          </p:cNvPr>
          <p:cNvSpPr/>
          <p:nvPr/>
        </p:nvSpPr>
        <p:spPr>
          <a:xfrm>
            <a:off x="296948" y="4247561"/>
            <a:ext cx="3922916" cy="261610"/>
          </a:xfrm>
          <a:prstGeom prst="rect">
            <a:avLst/>
          </a:prstGeom>
        </p:spPr>
        <p:txBody>
          <a:bodyPr wrap="square" lIns="0" tIns="0" rIns="0" bIns="0">
            <a:spAutoFit/>
          </a:bodyPr>
          <a:lstStyle/>
          <a:p>
            <a:pPr algn="ctr"/>
            <a:r>
              <a:rPr lang="en-US" sz="1700" b="1" i="1" dirty="0">
                <a:solidFill>
                  <a:srgbClr val="002060"/>
                </a:solidFill>
                <a:latin typeface="+mj-lt"/>
                <a:cs typeface="Segoe UI" panose="020B0502040204020203" pitchFamily="34" charset="0"/>
              </a:rPr>
              <a:t>Stable Diffusion 1.4 from Wikimedia captions </a:t>
            </a:r>
          </a:p>
        </p:txBody>
      </p:sp>
      <p:sp>
        <p:nvSpPr>
          <p:cNvPr id="17" name="Rectangle 118">
            <a:extLst>
              <a:ext uri="{FF2B5EF4-FFF2-40B4-BE49-F238E27FC236}">
                <a16:creationId xmlns:a16="http://schemas.microsoft.com/office/drawing/2014/main" id="{C1686327-CEA8-A8F6-F55E-06AD956EA7AF}"/>
              </a:ext>
            </a:extLst>
          </p:cNvPr>
          <p:cNvSpPr/>
          <p:nvPr/>
        </p:nvSpPr>
        <p:spPr>
          <a:xfrm>
            <a:off x="6925728" y="1539883"/>
            <a:ext cx="2135065" cy="261610"/>
          </a:xfrm>
          <a:prstGeom prst="rect">
            <a:avLst/>
          </a:prstGeom>
        </p:spPr>
        <p:txBody>
          <a:bodyPr wrap="square" lIns="0" tIns="0" rIns="0" bIns="0">
            <a:spAutoFit/>
          </a:bodyPr>
          <a:lstStyle/>
          <a:p>
            <a:pPr algn="ctr"/>
            <a:r>
              <a:rPr lang="en-US" sz="1700" b="1" i="1" dirty="0">
                <a:solidFill>
                  <a:srgbClr val="002060"/>
                </a:solidFill>
                <a:latin typeface="+mj-lt"/>
                <a:cs typeface="Segoe UI" panose="020B0502040204020203" pitchFamily="34" charset="0"/>
              </a:rPr>
              <a:t>MSCOCO</a:t>
            </a:r>
          </a:p>
        </p:txBody>
      </p:sp>
      <p:sp>
        <p:nvSpPr>
          <p:cNvPr id="18" name="Rectangle 118">
            <a:extLst>
              <a:ext uri="{FF2B5EF4-FFF2-40B4-BE49-F238E27FC236}">
                <a16:creationId xmlns:a16="http://schemas.microsoft.com/office/drawing/2014/main" id="{A5C0A896-0F0A-57B3-4F9A-EFE0D3311871}"/>
              </a:ext>
            </a:extLst>
          </p:cNvPr>
          <p:cNvSpPr/>
          <p:nvPr/>
        </p:nvSpPr>
        <p:spPr>
          <a:xfrm>
            <a:off x="7717734" y="3090531"/>
            <a:ext cx="2914286" cy="261610"/>
          </a:xfrm>
          <a:prstGeom prst="rect">
            <a:avLst/>
          </a:prstGeom>
        </p:spPr>
        <p:txBody>
          <a:bodyPr wrap="square" lIns="0" tIns="0" rIns="0" bIns="0">
            <a:spAutoFit/>
          </a:bodyPr>
          <a:lstStyle/>
          <a:p>
            <a:pPr algn="ctr"/>
            <a:r>
              <a:rPr lang="en-US" sz="1700" b="1" i="1" dirty="0">
                <a:solidFill>
                  <a:srgbClr val="002060"/>
                </a:solidFill>
                <a:latin typeface="+mj-lt"/>
                <a:cs typeface="Segoe UI" panose="020B0502040204020203" pitchFamily="34" charset="0"/>
              </a:rPr>
              <a:t>Wikimedia</a:t>
            </a:r>
          </a:p>
        </p:txBody>
      </p:sp>
      <p:sp>
        <p:nvSpPr>
          <p:cNvPr id="19" name="Rectangle 118">
            <a:extLst>
              <a:ext uri="{FF2B5EF4-FFF2-40B4-BE49-F238E27FC236}">
                <a16:creationId xmlns:a16="http://schemas.microsoft.com/office/drawing/2014/main" id="{F640A74B-5E62-0EC9-7740-01B192A50141}"/>
              </a:ext>
            </a:extLst>
          </p:cNvPr>
          <p:cNvSpPr/>
          <p:nvPr/>
        </p:nvSpPr>
        <p:spPr>
          <a:xfrm>
            <a:off x="7422841" y="5181018"/>
            <a:ext cx="2914286" cy="261610"/>
          </a:xfrm>
          <a:prstGeom prst="rect">
            <a:avLst/>
          </a:prstGeom>
        </p:spPr>
        <p:txBody>
          <a:bodyPr wrap="square" lIns="0" tIns="0" rIns="0" bIns="0">
            <a:spAutoFit/>
          </a:bodyPr>
          <a:lstStyle/>
          <a:p>
            <a:pPr algn="ctr"/>
            <a:r>
              <a:rPr lang="en-US" sz="1700" b="1" i="1" dirty="0">
                <a:solidFill>
                  <a:srgbClr val="002060"/>
                </a:solidFill>
                <a:latin typeface="+mj-lt"/>
                <a:cs typeface="Segoe UI" panose="020B0502040204020203" pitchFamily="34" charset="0"/>
              </a:rPr>
              <a:t>Flickr Dataset</a:t>
            </a:r>
          </a:p>
        </p:txBody>
      </p:sp>
      <p:sp>
        <p:nvSpPr>
          <p:cNvPr id="20" name="Rectangle 118">
            <a:extLst>
              <a:ext uri="{FF2B5EF4-FFF2-40B4-BE49-F238E27FC236}">
                <a16:creationId xmlns:a16="http://schemas.microsoft.com/office/drawing/2014/main" id="{C1ABDE1A-E94D-6095-0F0B-972170317CD1}"/>
              </a:ext>
            </a:extLst>
          </p:cNvPr>
          <p:cNvSpPr/>
          <p:nvPr/>
        </p:nvSpPr>
        <p:spPr>
          <a:xfrm>
            <a:off x="5224084" y="5895518"/>
            <a:ext cx="1395800" cy="261610"/>
          </a:xfrm>
          <a:prstGeom prst="rect">
            <a:avLst/>
          </a:prstGeom>
        </p:spPr>
        <p:txBody>
          <a:bodyPr wrap="square" lIns="0" tIns="0" rIns="0" bIns="0">
            <a:spAutoFit/>
          </a:bodyPr>
          <a:lstStyle/>
          <a:p>
            <a:pPr algn="ctr"/>
            <a:r>
              <a:rPr lang="en-US" sz="1700" b="1" i="1" dirty="0" err="1">
                <a:solidFill>
                  <a:srgbClr val="002060"/>
                </a:solidFill>
                <a:latin typeface="+mj-lt"/>
                <a:cs typeface="Segoe UI" panose="020B0502040204020203" pitchFamily="34" charset="0"/>
              </a:rPr>
              <a:t>ProGAN</a:t>
            </a:r>
            <a:endParaRPr lang="en-US" sz="1700" b="1" i="1" dirty="0">
              <a:solidFill>
                <a:srgbClr val="002060"/>
              </a:solidFill>
              <a:latin typeface="+mj-lt"/>
              <a:cs typeface="Segoe UI" panose="020B0502040204020203" pitchFamily="34" charset="0"/>
            </a:endParaRPr>
          </a:p>
        </p:txBody>
      </p:sp>
      <p:sp>
        <p:nvSpPr>
          <p:cNvPr id="21" name="Rectangle 118">
            <a:extLst>
              <a:ext uri="{FF2B5EF4-FFF2-40B4-BE49-F238E27FC236}">
                <a16:creationId xmlns:a16="http://schemas.microsoft.com/office/drawing/2014/main" id="{8871AA86-5BE1-DD0A-5065-679BCB3172CD}"/>
              </a:ext>
            </a:extLst>
          </p:cNvPr>
          <p:cNvSpPr/>
          <p:nvPr/>
        </p:nvSpPr>
        <p:spPr>
          <a:xfrm>
            <a:off x="3773381" y="5342086"/>
            <a:ext cx="1578430" cy="261610"/>
          </a:xfrm>
          <a:prstGeom prst="rect">
            <a:avLst/>
          </a:prstGeom>
        </p:spPr>
        <p:txBody>
          <a:bodyPr wrap="square" lIns="0" tIns="0" rIns="0" bIns="0">
            <a:spAutoFit/>
          </a:bodyPr>
          <a:lstStyle/>
          <a:p>
            <a:pPr algn="ctr"/>
            <a:r>
              <a:rPr lang="en-US" sz="1700" b="1" i="1" dirty="0" err="1">
                <a:solidFill>
                  <a:srgbClr val="002060"/>
                </a:solidFill>
                <a:latin typeface="+mj-lt"/>
                <a:cs typeface="Segoe UI" panose="020B0502040204020203" pitchFamily="34" charset="0"/>
              </a:rPr>
              <a:t>StyleGAN</a:t>
            </a:r>
            <a:endParaRPr lang="en-US" sz="1700" b="1" i="1" dirty="0">
              <a:solidFill>
                <a:srgbClr val="002060"/>
              </a:solidFill>
              <a:latin typeface="+mj-lt"/>
              <a:cs typeface="Segoe UI" panose="020B0502040204020203" pitchFamily="34" charset="0"/>
            </a:endParaRPr>
          </a:p>
        </p:txBody>
      </p:sp>
      <p:sp>
        <p:nvSpPr>
          <p:cNvPr id="22" name="Rectangle 118">
            <a:extLst>
              <a:ext uri="{FF2B5EF4-FFF2-40B4-BE49-F238E27FC236}">
                <a16:creationId xmlns:a16="http://schemas.microsoft.com/office/drawing/2014/main" id="{EB22A320-5192-68E3-61B8-E8C0ACC0A245}"/>
              </a:ext>
            </a:extLst>
          </p:cNvPr>
          <p:cNvSpPr/>
          <p:nvPr/>
        </p:nvSpPr>
        <p:spPr>
          <a:xfrm>
            <a:off x="3272866" y="4913252"/>
            <a:ext cx="1433380" cy="261610"/>
          </a:xfrm>
          <a:prstGeom prst="rect">
            <a:avLst/>
          </a:prstGeom>
        </p:spPr>
        <p:txBody>
          <a:bodyPr wrap="square" lIns="0" tIns="0" rIns="0" bIns="0">
            <a:spAutoFit/>
          </a:bodyPr>
          <a:lstStyle/>
          <a:p>
            <a:pPr algn="ctr"/>
            <a:r>
              <a:rPr lang="en-US" sz="1700" b="1" i="1" dirty="0">
                <a:solidFill>
                  <a:srgbClr val="002060"/>
                </a:solidFill>
                <a:latin typeface="+mj-lt"/>
                <a:cs typeface="Segoe UI" panose="020B0502040204020203" pitchFamily="34" charset="0"/>
              </a:rPr>
              <a:t>StyleGAN2</a:t>
            </a:r>
          </a:p>
        </p:txBody>
      </p:sp>
      <p:sp>
        <p:nvSpPr>
          <p:cNvPr id="23" name="Rectangle 118">
            <a:extLst>
              <a:ext uri="{FF2B5EF4-FFF2-40B4-BE49-F238E27FC236}">
                <a16:creationId xmlns:a16="http://schemas.microsoft.com/office/drawing/2014/main" id="{D01A7215-F882-ACD6-16EC-563B94AA334D}"/>
              </a:ext>
            </a:extLst>
          </p:cNvPr>
          <p:cNvSpPr/>
          <p:nvPr/>
        </p:nvSpPr>
        <p:spPr>
          <a:xfrm>
            <a:off x="4553090" y="5690142"/>
            <a:ext cx="1282926" cy="261610"/>
          </a:xfrm>
          <a:prstGeom prst="rect">
            <a:avLst/>
          </a:prstGeom>
        </p:spPr>
        <p:txBody>
          <a:bodyPr wrap="square" lIns="0" tIns="0" rIns="0" bIns="0">
            <a:spAutoFit/>
          </a:bodyPr>
          <a:lstStyle/>
          <a:p>
            <a:pPr algn="ctr"/>
            <a:r>
              <a:rPr lang="en-US" sz="1700" b="1" i="1" dirty="0" err="1">
                <a:solidFill>
                  <a:srgbClr val="002060"/>
                </a:solidFill>
                <a:latin typeface="+mj-lt"/>
                <a:cs typeface="Segoe UI" panose="020B0502040204020203" pitchFamily="34" charset="0"/>
              </a:rPr>
              <a:t>RelGAN</a:t>
            </a:r>
            <a:endParaRPr lang="en-US" sz="1700" b="1" i="1" dirty="0">
              <a:solidFill>
                <a:srgbClr val="002060"/>
              </a:solidFill>
              <a:latin typeface="+mj-lt"/>
              <a:cs typeface="Segoe UI" panose="020B0502040204020203" pitchFamily="34" charset="0"/>
            </a:endParaRPr>
          </a:p>
        </p:txBody>
      </p:sp>
      <p:sp>
        <p:nvSpPr>
          <p:cNvPr id="39" name="Google Shape;95;p18">
            <a:extLst>
              <a:ext uri="{FF2B5EF4-FFF2-40B4-BE49-F238E27FC236}">
                <a16:creationId xmlns:a16="http://schemas.microsoft.com/office/drawing/2014/main" id="{9AF9D1F7-59C5-2B62-7B4C-E5008982575D}"/>
              </a:ext>
            </a:extLst>
          </p:cNvPr>
          <p:cNvSpPr/>
          <p:nvPr/>
        </p:nvSpPr>
        <p:spPr>
          <a:xfrm>
            <a:off x="4011442" y="1668011"/>
            <a:ext cx="4570925" cy="4164333"/>
          </a:xfrm>
          <a:custGeom>
            <a:avLst/>
            <a:gdLst/>
            <a:ahLst/>
            <a:cxnLst/>
            <a:rect l="l" t="t" r="r" b="b"/>
            <a:pathLst>
              <a:path w="131273" h="119596" extrusionOk="0">
                <a:moveTo>
                  <a:pt x="65636" y="0"/>
                </a:moveTo>
                <a:cubicBezTo>
                  <a:pt x="50334" y="0"/>
                  <a:pt x="35031" y="5839"/>
                  <a:pt x="23354" y="17516"/>
                </a:cubicBezTo>
                <a:cubicBezTo>
                  <a:pt x="0" y="40870"/>
                  <a:pt x="0" y="78726"/>
                  <a:pt x="23354" y="102080"/>
                </a:cubicBezTo>
                <a:cubicBezTo>
                  <a:pt x="35031" y="113757"/>
                  <a:pt x="50334" y="119595"/>
                  <a:pt x="65636" y="119595"/>
                </a:cubicBezTo>
                <a:cubicBezTo>
                  <a:pt x="80939" y="119595"/>
                  <a:pt x="96241" y="113757"/>
                  <a:pt x="107918" y="102080"/>
                </a:cubicBezTo>
                <a:cubicBezTo>
                  <a:pt x="131272" y="78726"/>
                  <a:pt x="131272" y="40870"/>
                  <a:pt x="107918" y="17516"/>
                </a:cubicBezTo>
                <a:cubicBezTo>
                  <a:pt x="96241" y="5839"/>
                  <a:pt x="80939" y="0"/>
                  <a:pt x="656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0" name="Google Shape;96;p18">
            <a:extLst>
              <a:ext uri="{FF2B5EF4-FFF2-40B4-BE49-F238E27FC236}">
                <a16:creationId xmlns:a16="http://schemas.microsoft.com/office/drawing/2014/main" id="{8279F527-157B-9D03-9B82-DE58D7D7F216}"/>
              </a:ext>
            </a:extLst>
          </p:cNvPr>
          <p:cNvSpPr/>
          <p:nvPr/>
        </p:nvSpPr>
        <p:spPr>
          <a:xfrm>
            <a:off x="4299415" y="1733094"/>
            <a:ext cx="3995200" cy="3995200"/>
          </a:xfrm>
          <a:prstGeom prst="pie">
            <a:avLst>
              <a:gd name="adj1" fmla="val 14331844"/>
              <a:gd name="adj2" fmla="val 16076730"/>
            </a:avLst>
          </a:prstGeom>
          <a:solidFill>
            <a:srgbClr val="B59EC4"/>
          </a:solidFill>
          <a:ln>
            <a:noFill/>
          </a:ln>
        </p:spPr>
        <p:txBody>
          <a:bodyPr spcFirstLastPara="1" wrap="square" lIns="121900" tIns="121900" rIns="121900" bIns="121900" anchor="ctr" anchorCtr="0">
            <a:noAutofit/>
          </a:bodyPr>
          <a:lstStyle/>
          <a:p>
            <a:endParaRPr sz="2400"/>
          </a:p>
        </p:txBody>
      </p:sp>
      <p:sp>
        <p:nvSpPr>
          <p:cNvPr id="41" name="Google Shape;97;p18">
            <a:extLst>
              <a:ext uri="{FF2B5EF4-FFF2-40B4-BE49-F238E27FC236}">
                <a16:creationId xmlns:a16="http://schemas.microsoft.com/office/drawing/2014/main" id="{DD969619-7195-CE09-D637-A4A25BBF12DE}"/>
              </a:ext>
            </a:extLst>
          </p:cNvPr>
          <p:cNvSpPr/>
          <p:nvPr/>
        </p:nvSpPr>
        <p:spPr>
          <a:xfrm>
            <a:off x="4299417" y="1733094"/>
            <a:ext cx="3995200" cy="3995200"/>
          </a:xfrm>
          <a:prstGeom prst="pie">
            <a:avLst>
              <a:gd name="adj1" fmla="val 8891080"/>
              <a:gd name="adj2" fmla="val 10256027"/>
            </a:avLst>
          </a:prstGeom>
          <a:solidFill>
            <a:srgbClr val="82A1D8"/>
          </a:solidFill>
          <a:ln>
            <a:noFill/>
          </a:ln>
        </p:spPr>
        <p:txBody>
          <a:bodyPr spcFirstLastPara="1" wrap="square" lIns="121900" tIns="121900" rIns="121900" bIns="121900" anchor="ctr" anchorCtr="0">
            <a:noAutofit/>
          </a:bodyPr>
          <a:lstStyle/>
          <a:p>
            <a:endParaRPr sz="2400"/>
          </a:p>
        </p:txBody>
      </p:sp>
      <p:sp>
        <p:nvSpPr>
          <p:cNvPr id="42" name="Google Shape;98;p18">
            <a:extLst>
              <a:ext uri="{FF2B5EF4-FFF2-40B4-BE49-F238E27FC236}">
                <a16:creationId xmlns:a16="http://schemas.microsoft.com/office/drawing/2014/main" id="{DA32917A-D872-2011-B7AF-A8552E3470E1}"/>
              </a:ext>
            </a:extLst>
          </p:cNvPr>
          <p:cNvSpPr/>
          <p:nvPr/>
        </p:nvSpPr>
        <p:spPr>
          <a:xfrm>
            <a:off x="4299383" y="1733094"/>
            <a:ext cx="3995200" cy="3995200"/>
          </a:xfrm>
          <a:prstGeom prst="pie">
            <a:avLst>
              <a:gd name="adj1" fmla="val 5398059"/>
              <a:gd name="adj2" fmla="val 6280351"/>
            </a:avLst>
          </a:prstGeom>
          <a:solidFill>
            <a:srgbClr val="715BE4"/>
          </a:solidFill>
          <a:ln>
            <a:noFill/>
          </a:ln>
        </p:spPr>
        <p:txBody>
          <a:bodyPr spcFirstLastPara="1" wrap="square" lIns="121900" tIns="121900" rIns="121900" bIns="121900" anchor="ctr" anchorCtr="0">
            <a:noAutofit/>
          </a:bodyPr>
          <a:lstStyle/>
          <a:p>
            <a:endParaRPr sz="2400"/>
          </a:p>
        </p:txBody>
      </p:sp>
      <p:sp>
        <p:nvSpPr>
          <p:cNvPr id="43" name="Google Shape;99;p18">
            <a:extLst>
              <a:ext uri="{FF2B5EF4-FFF2-40B4-BE49-F238E27FC236}">
                <a16:creationId xmlns:a16="http://schemas.microsoft.com/office/drawing/2014/main" id="{6D31A269-9A25-5928-8294-60678DA6262F}"/>
              </a:ext>
            </a:extLst>
          </p:cNvPr>
          <p:cNvSpPr/>
          <p:nvPr/>
        </p:nvSpPr>
        <p:spPr>
          <a:xfrm>
            <a:off x="4299425" y="1733094"/>
            <a:ext cx="3995200" cy="3995200"/>
          </a:xfrm>
          <a:prstGeom prst="pie">
            <a:avLst>
              <a:gd name="adj1" fmla="val 6284853"/>
              <a:gd name="adj2" fmla="val 7064705"/>
            </a:avLst>
          </a:prstGeom>
          <a:solidFill>
            <a:srgbClr val="6672E4"/>
          </a:solidFill>
          <a:ln>
            <a:noFill/>
          </a:ln>
        </p:spPr>
        <p:txBody>
          <a:bodyPr spcFirstLastPara="1" wrap="square" lIns="121900" tIns="121900" rIns="121900" bIns="121900" anchor="ctr" anchorCtr="0">
            <a:noAutofit/>
          </a:bodyPr>
          <a:lstStyle/>
          <a:p>
            <a:endParaRPr sz="2400"/>
          </a:p>
        </p:txBody>
      </p:sp>
      <p:sp>
        <p:nvSpPr>
          <p:cNvPr id="44" name="Google Shape;100;p18">
            <a:extLst>
              <a:ext uri="{FF2B5EF4-FFF2-40B4-BE49-F238E27FC236}">
                <a16:creationId xmlns:a16="http://schemas.microsoft.com/office/drawing/2014/main" id="{4637EDE0-4DD3-30F9-8BB1-751D53297F1F}"/>
              </a:ext>
            </a:extLst>
          </p:cNvPr>
          <p:cNvSpPr/>
          <p:nvPr/>
        </p:nvSpPr>
        <p:spPr>
          <a:xfrm>
            <a:off x="4296202" y="1743470"/>
            <a:ext cx="3995200" cy="3995200"/>
          </a:xfrm>
          <a:prstGeom prst="pie">
            <a:avLst>
              <a:gd name="adj1" fmla="val 16064371"/>
              <a:gd name="adj2" fmla="val 19147988"/>
            </a:avLst>
          </a:prstGeom>
          <a:solidFill>
            <a:srgbClr val="6672E4"/>
          </a:solidFill>
          <a:ln>
            <a:noFill/>
          </a:ln>
        </p:spPr>
        <p:txBody>
          <a:bodyPr spcFirstLastPara="1" wrap="square" lIns="121900" tIns="121900" rIns="121900" bIns="121900" anchor="ctr" anchorCtr="0">
            <a:noAutofit/>
          </a:bodyPr>
          <a:lstStyle/>
          <a:p>
            <a:endParaRPr sz="2400" dirty="0"/>
          </a:p>
        </p:txBody>
      </p:sp>
      <p:sp>
        <p:nvSpPr>
          <p:cNvPr id="93" name="Google Shape;99;p18">
            <a:extLst>
              <a:ext uri="{FF2B5EF4-FFF2-40B4-BE49-F238E27FC236}">
                <a16:creationId xmlns:a16="http://schemas.microsoft.com/office/drawing/2014/main" id="{29929195-8035-2A33-D54C-8B5FD8CA8CA0}"/>
              </a:ext>
            </a:extLst>
          </p:cNvPr>
          <p:cNvSpPr/>
          <p:nvPr/>
        </p:nvSpPr>
        <p:spPr>
          <a:xfrm>
            <a:off x="4306299" y="1735129"/>
            <a:ext cx="3995200" cy="3995200"/>
          </a:xfrm>
          <a:prstGeom prst="pie">
            <a:avLst>
              <a:gd name="adj1" fmla="val 7087621"/>
              <a:gd name="adj2" fmla="val 7937361"/>
            </a:avLst>
          </a:prstGeom>
          <a:solidFill>
            <a:srgbClr val="00B0F0"/>
          </a:solidFill>
          <a:ln>
            <a:noFill/>
          </a:ln>
        </p:spPr>
        <p:txBody>
          <a:bodyPr spcFirstLastPara="1" wrap="square" lIns="121900" tIns="121900" rIns="121900" bIns="121900" anchor="ctr" anchorCtr="0">
            <a:noAutofit/>
          </a:bodyPr>
          <a:lstStyle/>
          <a:p>
            <a:endParaRPr sz="2400"/>
          </a:p>
        </p:txBody>
      </p:sp>
      <p:sp>
        <p:nvSpPr>
          <p:cNvPr id="94" name="Google Shape;99;p18">
            <a:extLst>
              <a:ext uri="{FF2B5EF4-FFF2-40B4-BE49-F238E27FC236}">
                <a16:creationId xmlns:a16="http://schemas.microsoft.com/office/drawing/2014/main" id="{51D1FFB3-332D-0E16-FB25-980DD06EA4FE}"/>
              </a:ext>
            </a:extLst>
          </p:cNvPr>
          <p:cNvSpPr/>
          <p:nvPr/>
        </p:nvSpPr>
        <p:spPr>
          <a:xfrm>
            <a:off x="4307433" y="1733427"/>
            <a:ext cx="3995200" cy="3995200"/>
          </a:xfrm>
          <a:prstGeom prst="pie">
            <a:avLst>
              <a:gd name="adj1" fmla="val 7938615"/>
              <a:gd name="adj2" fmla="val 8918128"/>
            </a:avLst>
          </a:prstGeom>
          <a:solidFill>
            <a:srgbClr val="9595CF"/>
          </a:solidFill>
          <a:ln>
            <a:noFill/>
          </a:ln>
        </p:spPr>
        <p:txBody>
          <a:bodyPr spcFirstLastPara="1" wrap="square" lIns="121900" tIns="121900" rIns="121900" bIns="121900" anchor="ctr" anchorCtr="0">
            <a:noAutofit/>
          </a:bodyPr>
          <a:lstStyle/>
          <a:p>
            <a:endParaRPr sz="2400"/>
          </a:p>
        </p:txBody>
      </p:sp>
      <p:sp>
        <p:nvSpPr>
          <p:cNvPr id="96" name="Google Shape;100;p18">
            <a:extLst>
              <a:ext uri="{FF2B5EF4-FFF2-40B4-BE49-F238E27FC236}">
                <a16:creationId xmlns:a16="http://schemas.microsoft.com/office/drawing/2014/main" id="{089B5708-395D-363A-BD9B-28E314C35C89}"/>
              </a:ext>
            </a:extLst>
          </p:cNvPr>
          <p:cNvSpPr/>
          <p:nvPr/>
        </p:nvSpPr>
        <p:spPr>
          <a:xfrm>
            <a:off x="4297398" y="1733605"/>
            <a:ext cx="3995200" cy="3995200"/>
          </a:xfrm>
          <a:prstGeom prst="pie">
            <a:avLst>
              <a:gd name="adj1" fmla="val 496385"/>
              <a:gd name="adj2" fmla="val 5391880"/>
            </a:avLst>
          </a:prstGeom>
          <a:solidFill>
            <a:srgbClr val="AE74ED"/>
          </a:solidFill>
          <a:ln>
            <a:noFill/>
          </a:ln>
        </p:spPr>
        <p:txBody>
          <a:bodyPr spcFirstLastPara="1" wrap="square" lIns="121900" tIns="121900" rIns="121900" bIns="121900" anchor="ctr" anchorCtr="0">
            <a:noAutofit/>
          </a:bodyPr>
          <a:lstStyle/>
          <a:p>
            <a:endParaRPr sz="2400" dirty="0"/>
          </a:p>
        </p:txBody>
      </p:sp>
      <p:sp>
        <p:nvSpPr>
          <p:cNvPr id="100" name="Rectangle 118">
            <a:extLst>
              <a:ext uri="{FF2B5EF4-FFF2-40B4-BE49-F238E27FC236}">
                <a16:creationId xmlns:a16="http://schemas.microsoft.com/office/drawing/2014/main" id="{93A98C06-75A5-BF35-581C-EEC0EDBEB834}"/>
              </a:ext>
            </a:extLst>
          </p:cNvPr>
          <p:cNvSpPr/>
          <p:nvPr/>
        </p:nvSpPr>
        <p:spPr>
          <a:xfrm>
            <a:off x="3746238" y="1358693"/>
            <a:ext cx="2914286" cy="261610"/>
          </a:xfrm>
          <a:prstGeom prst="rect">
            <a:avLst/>
          </a:prstGeom>
        </p:spPr>
        <p:txBody>
          <a:bodyPr wrap="square" lIns="0" tIns="0" rIns="0" bIns="0">
            <a:spAutoFit/>
          </a:bodyPr>
          <a:lstStyle/>
          <a:p>
            <a:pPr algn="ctr"/>
            <a:r>
              <a:rPr lang="en-US" sz="1700" b="1" i="1" dirty="0" err="1">
                <a:solidFill>
                  <a:srgbClr val="002060"/>
                </a:solidFill>
                <a:latin typeface="+mj-lt"/>
                <a:cs typeface="Segoe UI" panose="020B0502040204020203" pitchFamily="34" charset="0"/>
              </a:rPr>
              <a:t>DiffusionDB</a:t>
            </a:r>
            <a:endParaRPr lang="en-US" sz="1700" b="1" i="1" dirty="0">
              <a:solidFill>
                <a:srgbClr val="002060"/>
              </a:solidFill>
              <a:latin typeface="+mj-lt"/>
              <a:cs typeface="Segoe UI" panose="020B0502040204020203" pitchFamily="34" charset="0"/>
            </a:endParaRPr>
          </a:p>
        </p:txBody>
      </p:sp>
      <p:sp>
        <p:nvSpPr>
          <p:cNvPr id="102" name="Google Shape;100;p18">
            <a:extLst>
              <a:ext uri="{FF2B5EF4-FFF2-40B4-BE49-F238E27FC236}">
                <a16:creationId xmlns:a16="http://schemas.microsoft.com/office/drawing/2014/main" id="{3AB66A9A-92C4-A804-426B-82F58CBDFEEE}"/>
              </a:ext>
            </a:extLst>
          </p:cNvPr>
          <p:cNvSpPr/>
          <p:nvPr/>
        </p:nvSpPr>
        <p:spPr>
          <a:xfrm>
            <a:off x="4287857" y="1747829"/>
            <a:ext cx="3995200" cy="3995200"/>
          </a:xfrm>
          <a:prstGeom prst="pie">
            <a:avLst>
              <a:gd name="adj1" fmla="val 19157511"/>
              <a:gd name="adj2" fmla="val 473265"/>
            </a:avLst>
          </a:prstGeom>
          <a:solidFill>
            <a:srgbClr val="8ADAD7"/>
          </a:solidFill>
          <a:ln>
            <a:noFill/>
          </a:ln>
        </p:spPr>
        <p:txBody>
          <a:bodyPr spcFirstLastPara="1" wrap="square" lIns="121900" tIns="121900" rIns="121900" bIns="121900" anchor="ctr" anchorCtr="0">
            <a:noAutofit/>
          </a:bodyPr>
          <a:lstStyle/>
          <a:p>
            <a:endParaRPr sz="2400" dirty="0"/>
          </a:p>
        </p:txBody>
      </p:sp>
      <p:sp>
        <p:nvSpPr>
          <p:cNvPr id="103" name="Google Shape;103;p18">
            <a:extLst>
              <a:ext uri="{FF2B5EF4-FFF2-40B4-BE49-F238E27FC236}">
                <a16:creationId xmlns:a16="http://schemas.microsoft.com/office/drawing/2014/main" id="{843D9B71-C4A5-D582-E573-7E8EB17B1BF2}"/>
              </a:ext>
            </a:extLst>
          </p:cNvPr>
          <p:cNvSpPr txBox="1"/>
          <p:nvPr/>
        </p:nvSpPr>
        <p:spPr>
          <a:xfrm rot="16580677">
            <a:off x="5655617" y="5155338"/>
            <a:ext cx="798800" cy="3072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500</a:t>
            </a:r>
            <a:endParaRPr sz="2267" b="1" dirty="0">
              <a:solidFill>
                <a:schemeClr val="lt1"/>
              </a:solidFill>
              <a:latin typeface="Roboto"/>
              <a:ea typeface="Roboto"/>
              <a:cs typeface="Roboto"/>
              <a:sym typeface="Roboto"/>
            </a:endParaRPr>
          </a:p>
        </p:txBody>
      </p:sp>
      <p:sp>
        <p:nvSpPr>
          <p:cNvPr id="104" name="Google Shape;103;p18">
            <a:extLst>
              <a:ext uri="{FF2B5EF4-FFF2-40B4-BE49-F238E27FC236}">
                <a16:creationId xmlns:a16="http://schemas.microsoft.com/office/drawing/2014/main" id="{45A1AB0D-B169-3D2F-DE89-3A89A7B72D61}"/>
              </a:ext>
            </a:extLst>
          </p:cNvPr>
          <p:cNvSpPr txBox="1"/>
          <p:nvPr/>
        </p:nvSpPr>
        <p:spPr>
          <a:xfrm rot="17606586">
            <a:off x="5290071" y="5128396"/>
            <a:ext cx="798800" cy="3072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500</a:t>
            </a:r>
            <a:endParaRPr sz="2267" b="1" dirty="0">
              <a:solidFill>
                <a:schemeClr val="lt1"/>
              </a:solidFill>
              <a:latin typeface="Roboto"/>
              <a:ea typeface="Roboto"/>
              <a:cs typeface="Roboto"/>
              <a:sym typeface="Roboto"/>
            </a:endParaRPr>
          </a:p>
        </p:txBody>
      </p:sp>
      <p:sp>
        <p:nvSpPr>
          <p:cNvPr id="106" name="Google Shape;103;p18">
            <a:extLst>
              <a:ext uri="{FF2B5EF4-FFF2-40B4-BE49-F238E27FC236}">
                <a16:creationId xmlns:a16="http://schemas.microsoft.com/office/drawing/2014/main" id="{6B42F4EB-B041-FC01-B57A-F2E4E9E9DC7C}"/>
              </a:ext>
            </a:extLst>
          </p:cNvPr>
          <p:cNvSpPr txBox="1"/>
          <p:nvPr/>
        </p:nvSpPr>
        <p:spPr>
          <a:xfrm rot="18291416">
            <a:off x="4958236" y="4946017"/>
            <a:ext cx="798800" cy="3072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500</a:t>
            </a:r>
            <a:endParaRPr sz="2267" b="1" dirty="0">
              <a:solidFill>
                <a:schemeClr val="lt1"/>
              </a:solidFill>
              <a:latin typeface="Roboto"/>
              <a:ea typeface="Roboto"/>
              <a:cs typeface="Roboto"/>
              <a:sym typeface="Roboto"/>
            </a:endParaRPr>
          </a:p>
        </p:txBody>
      </p:sp>
      <p:sp>
        <p:nvSpPr>
          <p:cNvPr id="107" name="Google Shape;103;p18">
            <a:extLst>
              <a:ext uri="{FF2B5EF4-FFF2-40B4-BE49-F238E27FC236}">
                <a16:creationId xmlns:a16="http://schemas.microsoft.com/office/drawing/2014/main" id="{F9FDAC44-7E0E-FE68-B285-AE77052DC243}"/>
              </a:ext>
            </a:extLst>
          </p:cNvPr>
          <p:cNvSpPr txBox="1"/>
          <p:nvPr/>
        </p:nvSpPr>
        <p:spPr>
          <a:xfrm rot="19180048">
            <a:off x="4653067" y="4632006"/>
            <a:ext cx="798800" cy="3072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500</a:t>
            </a:r>
            <a:endParaRPr sz="2267" b="1" dirty="0">
              <a:solidFill>
                <a:schemeClr val="lt1"/>
              </a:solidFill>
              <a:latin typeface="Roboto"/>
              <a:ea typeface="Roboto"/>
              <a:cs typeface="Roboto"/>
              <a:sym typeface="Roboto"/>
            </a:endParaRPr>
          </a:p>
        </p:txBody>
      </p:sp>
      <p:sp>
        <p:nvSpPr>
          <p:cNvPr id="108" name="Google Shape;103;p18">
            <a:extLst>
              <a:ext uri="{FF2B5EF4-FFF2-40B4-BE49-F238E27FC236}">
                <a16:creationId xmlns:a16="http://schemas.microsoft.com/office/drawing/2014/main" id="{3939C36D-EA40-2153-28AE-6B44BC455342}"/>
              </a:ext>
            </a:extLst>
          </p:cNvPr>
          <p:cNvSpPr txBox="1"/>
          <p:nvPr/>
        </p:nvSpPr>
        <p:spPr>
          <a:xfrm rot="20085651">
            <a:off x="4234113" y="4174839"/>
            <a:ext cx="1168625" cy="256556"/>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750</a:t>
            </a:r>
            <a:endParaRPr sz="2267" b="1" dirty="0">
              <a:solidFill>
                <a:schemeClr val="lt1"/>
              </a:solidFill>
              <a:latin typeface="Roboto"/>
              <a:ea typeface="Roboto"/>
              <a:cs typeface="Roboto"/>
              <a:sym typeface="Roboto"/>
            </a:endParaRPr>
          </a:p>
        </p:txBody>
      </p:sp>
      <p:sp>
        <p:nvSpPr>
          <p:cNvPr id="109" name="Google Shape;103;p18">
            <a:extLst>
              <a:ext uri="{FF2B5EF4-FFF2-40B4-BE49-F238E27FC236}">
                <a16:creationId xmlns:a16="http://schemas.microsoft.com/office/drawing/2014/main" id="{21F7E6AB-C1DA-8E13-24D8-B6E91EF129B3}"/>
              </a:ext>
            </a:extLst>
          </p:cNvPr>
          <p:cNvSpPr txBox="1"/>
          <p:nvPr/>
        </p:nvSpPr>
        <p:spPr>
          <a:xfrm rot="4069989">
            <a:off x="5209668" y="2144326"/>
            <a:ext cx="1168625" cy="256556"/>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1000</a:t>
            </a:r>
            <a:endParaRPr sz="2267" b="1" dirty="0">
              <a:solidFill>
                <a:schemeClr val="lt1"/>
              </a:solidFill>
              <a:latin typeface="Roboto"/>
              <a:ea typeface="Roboto"/>
              <a:cs typeface="Roboto"/>
              <a:sym typeface="Roboto"/>
            </a:endParaRPr>
          </a:p>
        </p:txBody>
      </p:sp>
      <p:sp>
        <p:nvSpPr>
          <p:cNvPr id="110" name="Google Shape;103;p18">
            <a:extLst>
              <a:ext uri="{FF2B5EF4-FFF2-40B4-BE49-F238E27FC236}">
                <a16:creationId xmlns:a16="http://schemas.microsoft.com/office/drawing/2014/main" id="{47D229E5-3E53-ABF8-078F-10CDFFD10DB7}"/>
              </a:ext>
            </a:extLst>
          </p:cNvPr>
          <p:cNvSpPr txBox="1"/>
          <p:nvPr/>
        </p:nvSpPr>
        <p:spPr>
          <a:xfrm rot="18030830">
            <a:off x="6306973" y="2238446"/>
            <a:ext cx="1168625" cy="256556"/>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1500</a:t>
            </a:r>
            <a:endParaRPr sz="2267" b="1" dirty="0">
              <a:solidFill>
                <a:schemeClr val="lt1"/>
              </a:solidFill>
              <a:latin typeface="Roboto"/>
              <a:ea typeface="Roboto"/>
              <a:cs typeface="Roboto"/>
              <a:sym typeface="Roboto"/>
            </a:endParaRPr>
          </a:p>
        </p:txBody>
      </p:sp>
      <p:sp>
        <p:nvSpPr>
          <p:cNvPr id="111" name="Google Shape;103;p18">
            <a:extLst>
              <a:ext uri="{FF2B5EF4-FFF2-40B4-BE49-F238E27FC236}">
                <a16:creationId xmlns:a16="http://schemas.microsoft.com/office/drawing/2014/main" id="{813BB2C1-6328-FEFF-13DA-5AFEF3744F60}"/>
              </a:ext>
            </a:extLst>
          </p:cNvPr>
          <p:cNvSpPr txBox="1"/>
          <p:nvPr/>
        </p:nvSpPr>
        <p:spPr>
          <a:xfrm>
            <a:off x="7179509" y="3238043"/>
            <a:ext cx="1168625" cy="256556"/>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1500</a:t>
            </a:r>
            <a:endParaRPr sz="2267" b="1" dirty="0">
              <a:solidFill>
                <a:schemeClr val="lt1"/>
              </a:solidFill>
              <a:latin typeface="Roboto"/>
              <a:ea typeface="Roboto"/>
              <a:cs typeface="Roboto"/>
              <a:sym typeface="Roboto"/>
            </a:endParaRPr>
          </a:p>
        </p:txBody>
      </p:sp>
      <p:sp>
        <p:nvSpPr>
          <p:cNvPr id="112" name="Google Shape;103;p18">
            <a:extLst>
              <a:ext uri="{FF2B5EF4-FFF2-40B4-BE49-F238E27FC236}">
                <a16:creationId xmlns:a16="http://schemas.microsoft.com/office/drawing/2014/main" id="{4C8990DD-B980-B866-D21A-8F437041C636}"/>
              </a:ext>
            </a:extLst>
          </p:cNvPr>
          <p:cNvSpPr txBox="1"/>
          <p:nvPr/>
        </p:nvSpPr>
        <p:spPr>
          <a:xfrm rot="2890917">
            <a:off x="6723188" y="4823221"/>
            <a:ext cx="1168625" cy="256556"/>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3500</a:t>
            </a:r>
            <a:endParaRPr sz="2267" b="1" dirty="0">
              <a:solidFill>
                <a:schemeClr val="lt1"/>
              </a:solidFill>
              <a:latin typeface="Roboto"/>
              <a:ea typeface="Roboto"/>
              <a:cs typeface="Roboto"/>
              <a:sym typeface="Roboto"/>
            </a:endParaRPr>
          </a:p>
        </p:txBody>
      </p:sp>
      <p:sp>
        <p:nvSpPr>
          <p:cNvPr id="113" name="Google Shape;97;p18">
            <a:extLst>
              <a:ext uri="{FF2B5EF4-FFF2-40B4-BE49-F238E27FC236}">
                <a16:creationId xmlns:a16="http://schemas.microsoft.com/office/drawing/2014/main" id="{C4CA1349-D4CF-9ADA-B14F-75F915F4C79B}"/>
              </a:ext>
            </a:extLst>
          </p:cNvPr>
          <p:cNvSpPr/>
          <p:nvPr/>
        </p:nvSpPr>
        <p:spPr>
          <a:xfrm>
            <a:off x="4309864" y="1744766"/>
            <a:ext cx="3995200" cy="3995200"/>
          </a:xfrm>
          <a:prstGeom prst="pie">
            <a:avLst>
              <a:gd name="adj1" fmla="val 11476716"/>
              <a:gd name="adj2" fmla="val 12843884"/>
            </a:avLst>
          </a:prstGeom>
          <a:solidFill>
            <a:srgbClr val="C77BDF"/>
          </a:solidFill>
          <a:ln>
            <a:noFill/>
          </a:ln>
        </p:spPr>
        <p:txBody>
          <a:bodyPr spcFirstLastPara="1" wrap="square" lIns="121900" tIns="121900" rIns="121900" bIns="121900" anchor="ctr" anchorCtr="0">
            <a:noAutofit/>
          </a:bodyPr>
          <a:lstStyle/>
          <a:p>
            <a:endParaRPr sz="2400" dirty="0"/>
          </a:p>
        </p:txBody>
      </p:sp>
      <p:sp>
        <p:nvSpPr>
          <p:cNvPr id="114" name="Rectangle 118">
            <a:extLst>
              <a:ext uri="{FF2B5EF4-FFF2-40B4-BE49-F238E27FC236}">
                <a16:creationId xmlns:a16="http://schemas.microsoft.com/office/drawing/2014/main" id="{5F76DBF9-73DC-0324-EC9F-F7F479308157}"/>
              </a:ext>
            </a:extLst>
          </p:cNvPr>
          <p:cNvSpPr/>
          <p:nvPr/>
        </p:nvSpPr>
        <p:spPr>
          <a:xfrm>
            <a:off x="1475970" y="2085260"/>
            <a:ext cx="3363929" cy="261610"/>
          </a:xfrm>
          <a:prstGeom prst="rect">
            <a:avLst/>
          </a:prstGeom>
        </p:spPr>
        <p:txBody>
          <a:bodyPr wrap="square" lIns="0" tIns="0" rIns="0" bIns="0">
            <a:spAutoFit/>
          </a:bodyPr>
          <a:lstStyle/>
          <a:p>
            <a:pPr algn="ctr"/>
            <a:r>
              <a:rPr lang="en-US" sz="1700" b="1" i="1" dirty="0">
                <a:solidFill>
                  <a:srgbClr val="002060"/>
                </a:solidFill>
                <a:latin typeface="+mj-lt"/>
                <a:cs typeface="Segoe UI" panose="020B0502040204020203" pitchFamily="34" charset="0"/>
              </a:rPr>
              <a:t>GLIDE from MSCOCO captions</a:t>
            </a:r>
          </a:p>
        </p:txBody>
      </p:sp>
      <p:sp>
        <p:nvSpPr>
          <p:cNvPr id="115" name="Rectangle 118">
            <a:extLst>
              <a:ext uri="{FF2B5EF4-FFF2-40B4-BE49-F238E27FC236}">
                <a16:creationId xmlns:a16="http://schemas.microsoft.com/office/drawing/2014/main" id="{A23EDE5E-391D-9EAE-EF5E-5BCA309A9E75}"/>
              </a:ext>
            </a:extLst>
          </p:cNvPr>
          <p:cNvSpPr/>
          <p:nvPr/>
        </p:nvSpPr>
        <p:spPr>
          <a:xfrm>
            <a:off x="989292" y="2778924"/>
            <a:ext cx="3363929" cy="261610"/>
          </a:xfrm>
          <a:prstGeom prst="rect">
            <a:avLst/>
          </a:prstGeom>
        </p:spPr>
        <p:txBody>
          <a:bodyPr wrap="square" lIns="0" tIns="0" rIns="0" bIns="0">
            <a:spAutoFit/>
          </a:bodyPr>
          <a:lstStyle/>
          <a:p>
            <a:pPr algn="ctr"/>
            <a:r>
              <a:rPr lang="en-US" sz="1700" b="1" i="1" dirty="0">
                <a:solidFill>
                  <a:srgbClr val="002060"/>
                </a:solidFill>
                <a:latin typeface="+mj-lt"/>
                <a:cs typeface="Segoe UI" panose="020B0502040204020203" pitchFamily="34" charset="0"/>
              </a:rPr>
              <a:t>GLIDE from Wikimedia captions </a:t>
            </a:r>
          </a:p>
        </p:txBody>
      </p:sp>
      <p:sp>
        <p:nvSpPr>
          <p:cNvPr id="116" name="Rectangle 118">
            <a:extLst>
              <a:ext uri="{FF2B5EF4-FFF2-40B4-BE49-F238E27FC236}">
                <a16:creationId xmlns:a16="http://schemas.microsoft.com/office/drawing/2014/main" id="{7E6F9920-E4DF-2886-4A62-45D8593FDC59}"/>
              </a:ext>
            </a:extLst>
          </p:cNvPr>
          <p:cNvSpPr/>
          <p:nvPr/>
        </p:nvSpPr>
        <p:spPr>
          <a:xfrm>
            <a:off x="274114" y="3543708"/>
            <a:ext cx="3995199" cy="261610"/>
          </a:xfrm>
          <a:prstGeom prst="rect">
            <a:avLst/>
          </a:prstGeom>
        </p:spPr>
        <p:txBody>
          <a:bodyPr wrap="square" lIns="0" tIns="0" rIns="0" bIns="0">
            <a:spAutoFit/>
          </a:bodyPr>
          <a:lstStyle/>
          <a:p>
            <a:pPr algn="ctr"/>
            <a:r>
              <a:rPr lang="en-US" sz="1700" b="1" i="1" dirty="0">
                <a:solidFill>
                  <a:srgbClr val="002060"/>
                </a:solidFill>
                <a:latin typeface="+mj-lt"/>
                <a:cs typeface="Segoe UI" panose="020B0502040204020203" pitchFamily="34" charset="0"/>
              </a:rPr>
              <a:t>Stable Diffusion 1.4 from MSCOCO captions</a:t>
            </a:r>
          </a:p>
        </p:txBody>
      </p:sp>
      <p:sp>
        <p:nvSpPr>
          <p:cNvPr id="117" name="Google Shape;97;p18">
            <a:extLst>
              <a:ext uri="{FF2B5EF4-FFF2-40B4-BE49-F238E27FC236}">
                <a16:creationId xmlns:a16="http://schemas.microsoft.com/office/drawing/2014/main" id="{15CDBD40-9928-3A1C-A8BB-D60BD3D75E8A}"/>
              </a:ext>
            </a:extLst>
          </p:cNvPr>
          <p:cNvSpPr/>
          <p:nvPr/>
        </p:nvSpPr>
        <p:spPr>
          <a:xfrm>
            <a:off x="4308921" y="1733945"/>
            <a:ext cx="3995200" cy="3995200"/>
          </a:xfrm>
          <a:prstGeom prst="pie">
            <a:avLst>
              <a:gd name="adj1" fmla="val 10226974"/>
              <a:gd name="adj2" fmla="val 11461418"/>
            </a:avLst>
          </a:prstGeom>
          <a:solidFill>
            <a:srgbClr val="72B0E8"/>
          </a:solidFill>
          <a:ln>
            <a:noFill/>
          </a:ln>
        </p:spPr>
        <p:txBody>
          <a:bodyPr spcFirstLastPara="1" wrap="square" lIns="121900" tIns="121900" rIns="121900" bIns="121900" anchor="ctr" anchorCtr="0">
            <a:noAutofit/>
          </a:bodyPr>
          <a:lstStyle/>
          <a:p>
            <a:endParaRPr sz="2400" dirty="0"/>
          </a:p>
        </p:txBody>
      </p:sp>
      <p:sp>
        <p:nvSpPr>
          <p:cNvPr id="118" name="Google Shape;97;p18">
            <a:extLst>
              <a:ext uri="{FF2B5EF4-FFF2-40B4-BE49-F238E27FC236}">
                <a16:creationId xmlns:a16="http://schemas.microsoft.com/office/drawing/2014/main" id="{2686674F-2CF6-BBF3-389C-7D470B355522}"/>
              </a:ext>
            </a:extLst>
          </p:cNvPr>
          <p:cNvSpPr/>
          <p:nvPr/>
        </p:nvSpPr>
        <p:spPr>
          <a:xfrm>
            <a:off x="4310260" y="1745177"/>
            <a:ext cx="3995200" cy="3995200"/>
          </a:xfrm>
          <a:prstGeom prst="pie">
            <a:avLst>
              <a:gd name="adj1" fmla="val 12810884"/>
              <a:gd name="adj2" fmla="val 14298891"/>
            </a:avLst>
          </a:prstGeom>
          <a:solidFill>
            <a:srgbClr val="8DCDCD"/>
          </a:solidFill>
          <a:ln>
            <a:noFill/>
          </a:ln>
        </p:spPr>
        <p:txBody>
          <a:bodyPr spcFirstLastPara="1" wrap="square" lIns="121900" tIns="121900" rIns="121900" bIns="121900" anchor="ctr" anchorCtr="0">
            <a:noAutofit/>
          </a:bodyPr>
          <a:lstStyle/>
          <a:p>
            <a:endParaRPr sz="2400" dirty="0"/>
          </a:p>
        </p:txBody>
      </p:sp>
      <p:sp>
        <p:nvSpPr>
          <p:cNvPr id="119" name="Google Shape;103;p18">
            <a:extLst>
              <a:ext uri="{FF2B5EF4-FFF2-40B4-BE49-F238E27FC236}">
                <a16:creationId xmlns:a16="http://schemas.microsoft.com/office/drawing/2014/main" id="{D5B3C001-1CD4-7604-5A3D-5B761A584919}"/>
              </a:ext>
            </a:extLst>
          </p:cNvPr>
          <p:cNvSpPr txBox="1"/>
          <p:nvPr/>
        </p:nvSpPr>
        <p:spPr>
          <a:xfrm>
            <a:off x="4122403" y="3590536"/>
            <a:ext cx="1168625" cy="256556"/>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750</a:t>
            </a:r>
            <a:endParaRPr sz="2267" b="1" dirty="0">
              <a:solidFill>
                <a:schemeClr val="lt1"/>
              </a:solidFill>
              <a:latin typeface="Roboto"/>
              <a:ea typeface="Roboto"/>
              <a:cs typeface="Roboto"/>
              <a:sym typeface="Roboto"/>
            </a:endParaRPr>
          </a:p>
        </p:txBody>
      </p:sp>
      <p:sp>
        <p:nvSpPr>
          <p:cNvPr id="120" name="Google Shape;103;p18">
            <a:extLst>
              <a:ext uri="{FF2B5EF4-FFF2-40B4-BE49-F238E27FC236}">
                <a16:creationId xmlns:a16="http://schemas.microsoft.com/office/drawing/2014/main" id="{4F699EE8-9849-9703-0D2B-FD64B8269829}"/>
              </a:ext>
            </a:extLst>
          </p:cNvPr>
          <p:cNvSpPr txBox="1"/>
          <p:nvPr/>
        </p:nvSpPr>
        <p:spPr>
          <a:xfrm rot="972410">
            <a:off x="4240657" y="3033037"/>
            <a:ext cx="1168625" cy="256556"/>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1000</a:t>
            </a:r>
            <a:endParaRPr sz="2267" b="1" dirty="0">
              <a:solidFill>
                <a:schemeClr val="lt1"/>
              </a:solidFill>
              <a:latin typeface="Roboto"/>
              <a:ea typeface="Roboto"/>
              <a:cs typeface="Roboto"/>
              <a:sym typeface="Roboto"/>
            </a:endParaRPr>
          </a:p>
        </p:txBody>
      </p:sp>
      <p:sp>
        <p:nvSpPr>
          <p:cNvPr id="121" name="Google Shape;103;p18">
            <a:extLst>
              <a:ext uri="{FF2B5EF4-FFF2-40B4-BE49-F238E27FC236}">
                <a16:creationId xmlns:a16="http://schemas.microsoft.com/office/drawing/2014/main" id="{74EFEFF2-B56C-EA73-4F6A-E3EC517194BC}"/>
              </a:ext>
            </a:extLst>
          </p:cNvPr>
          <p:cNvSpPr txBox="1"/>
          <p:nvPr/>
        </p:nvSpPr>
        <p:spPr>
          <a:xfrm rot="2600018">
            <a:off x="4589531" y="2554809"/>
            <a:ext cx="1168625" cy="256556"/>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1000</a:t>
            </a:r>
            <a:endParaRPr sz="2267" b="1" dirty="0">
              <a:solidFill>
                <a:schemeClr val="lt1"/>
              </a:solidFill>
              <a:latin typeface="Roboto"/>
              <a:ea typeface="Roboto"/>
              <a:cs typeface="Roboto"/>
              <a:sym typeface="Roboto"/>
            </a:endParaRPr>
          </a:p>
        </p:txBody>
      </p:sp>
      <p:sp>
        <p:nvSpPr>
          <p:cNvPr id="2" name="CasellaDiTesto 1">
            <a:extLst>
              <a:ext uri="{FF2B5EF4-FFF2-40B4-BE49-F238E27FC236}">
                <a16:creationId xmlns:a16="http://schemas.microsoft.com/office/drawing/2014/main" id="{AD0537BE-CD4E-537E-03C3-9B4009554AFD}"/>
              </a:ext>
            </a:extLst>
          </p:cNvPr>
          <p:cNvSpPr txBox="1"/>
          <p:nvPr/>
        </p:nvSpPr>
        <p:spPr>
          <a:xfrm>
            <a:off x="0" y="6527169"/>
            <a:ext cx="8820150" cy="323165"/>
          </a:xfrm>
          <a:prstGeom prst="rect">
            <a:avLst/>
          </a:prstGeom>
          <a:noFill/>
        </p:spPr>
        <p:txBody>
          <a:bodyPr wrap="square">
            <a:spAutoFit/>
          </a:bodyPr>
          <a:lstStyle/>
          <a:p>
            <a:r>
              <a:rPr lang="en-US" sz="1500" i="1" dirty="0">
                <a:solidFill>
                  <a:srgbClr val="002060"/>
                </a:solidFill>
                <a:latin typeface="+mj-lt"/>
                <a:cs typeface="Segoe UI" panose="020B0502040204020203" pitchFamily="34" charset="0"/>
              </a:rPr>
              <a:t>Davide Alessandro Coccomini</a:t>
            </a:r>
            <a:endParaRPr lang="it-IT" sz="1500" dirty="0"/>
          </a:p>
        </p:txBody>
      </p:sp>
    </p:spTree>
    <p:extLst>
      <p:ext uri="{BB962C8B-B14F-4D97-AF65-F5344CB8AC3E}">
        <p14:creationId xmlns:p14="http://schemas.microsoft.com/office/powerpoint/2010/main" val="95250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118">
            <a:extLst>
              <a:ext uri="{FF2B5EF4-FFF2-40B4-BE49-F238E27FC236}">
                <a16:creationId xmlns:a16="http://schemas.microsoft.com/office/drawing/2014/main" id="{4AA24EC2-264C-2B49-6C52-6FD4E9A31E86}"/>
              </a:ext>
            </a:extLst>
          </p:cNvPr>
          <p:cNvSpPr/>
          <p:nvPr/>
        </p:nvSpPr>
        <p:spPr>
          <a:xfrm>
            <a:off x="8171670" y="4587755"/>
            <a:ext cx="3363929" cy="353943"/>
          </a:xfrm>
          <a:prstGeom prst="rect">
            <a:avLst/>
          </a:prstGeom>
        </p:spPr>
        <p:txBody>
          <a:bodyPr wrap="square" lIns="0" tIns="0" rIns="0" bIns="0">
            <a:spAutoFit/>
          </a:bodyPr>
          <a:lstStyle/>
          <a:p>
            <a:pPr algn="ctr"/>
            <a:r>
              <a:rPr lang="en-US" sz="2300" b="1" i="1" dirty="0" err="1">
                <a:solidFill>
                  <a:srgbClr val="002060"/>
                </a:solidFill>
                <a:latin typeface="+mj-lt"/>
                <a:cs typeface="Segoe UI" panose="020B0502040204020203" pitchFamily="34" charset="0"/>
              </a:rPr>
              <a:t>RelGAN</a:t>
            </a:r>
            <a:endParaRPr lang="en-US" sz="2300" b="1" i="1" dirty="0">
              <a:solidFill>
                <a:srgbClr val="002060"/>
              </a:solidFill>
              <a:latin typeface="+mj-lt"/>
              <a:cs typeface="Segoe UI" panose="020B0502040204020203" pitchFamily="34" charset="0"/>
            </a:endParaRPr>
          </a:p>
        </p:txBody>
      </p:sp>
      <p:sp>
        <p:nvSpPr>
          <p:cNvPr id="31" name="TextBox 345">
            <a:extLst>
              <a:ext uri="{FF2B5EF4-FFF2-40B4-BE49-F238E27FC236}">
                <a16:creationId xmlns:a16="http://schemas.microsoft.com/office/drawing/2014/main" id="{825D0A23-B754-D887-5F25-C90678BC5593}"/>
              </a:ext>
            </a:extLst>
          </p:cNvPr>
          <p:cNvSpPr txBox="1"/>
          <p:nvPr/>
        </p:nvSpPr>
        <p:spPr>
          <a:xfrm>
            <a:off x="2506465" y="31903"/>
            <a:ext cx="7179069" cy="615553"/>
          </a:xfrm>
          <a:prstGeom prst="rect">
            <a:avLst/>
          </a:prstGeom>
          <a:noFill/>
        </p:spPr>
        <p:txBody>
          <a:bodyPr wrap="square" lIns="0" tIns="0" rIns="0" bIns="0" rtlCol="0">
            <a:spAutoFit/>
          </a:bodyPr>
          <a:lstStyle/>
          <a:p>
            <a:pPr algn="ctr"/>
            <a:r>
              <a:rPr lang="it-IT" sz="4000" b="1" dirty="0">
                <a:solidFill>
                  <a:srgbClr val="002060"/>
                </a:solidFill>
                <a:latin typeface="Segoe UI" panose="020B0502040204020203" pitchFamily="34" charset="0"/>
                <a:cs typeface="Segoe UI" panose="020B0502040204020203" pitchFamily="34" charset="0"/>
              </a:rPr>
              <a:t>Per-class </a:t>
            </a:r>
            <a:r>
              <a:rPr lang="it-IT" sz="4000" b="1" dirty="0" err="1">
                <a:solidFill>
                  <a:srgbClr val="002060"/>
                </a:solidFill>
                <a:latin typeface="Segoe UI" panose="020B0502040204020203" pitchFamily="34" charset="0"/>
                <a:cs typeface="Segoe UI" panose="020B0502040204020203" pitchFamily="34" charset="0"/>
              </a:rPr>
              <a:t>Accuracy</a:t>
            </a:r>
            <a:endParaRPr lang="it-IT" sz="4000" b="1" dirty="0">
              <a:solidFill>
                <a:srgbClr val="002060"/>
              </a:solidFill>
              <a:latin typeface="Segoe UI" panose="020B0502040204020203" pitchFamily="34" charset="0"/>
              <a:cs typeface="Segoe UI" panose="020B0502040204020203" pitchFamily="34" charset="0"/>
            </a:endParaRPr>
          </a:p>
        </p:txBody>
      </p:sp>
      <p:grpSp>
        <p:nvGrpSpPr>
          <p:cNvPr id="32" name="Group 93">
            <a:extLst>
              <a:ext uri="{FF2B5EF4-FFF2-40B4-BE49-F238E27FC236}">
                <a16:creationId xmlns:a16="http://schemas.microsoft.com/office/drawing/2014/main" id="{30A5D968-FA1D-9242-F669-454A5FEE739E}"/>
              </a:ext>
            </a:extLst>
          </p:cNvPr>
          <p:cNvGrpSpPr/>
          <p:nvPr/>
        </p:nvGrpSpPr>
        <p:grpSpPr>
          <a:xfrm rot="3072499">
            <a:off x="10744544" y="67257"/>
            <a:ext cx="4039236" cy="5463783"/>
            <a:chOff x="4855953" y="-2833465"/>
            <a:chExt cx="8948964" cy="12105059"/>
          </a:xfrm>
        </p:grpSpPr>
        <p:sp>
          <p:nvSpPr>
            <p:cNvPr id="33" name="Freeform 10">
              <a:extLst>
                <a:ext uri="{FF2B5EF4-FFF2-40B4-BE49-F238E27FC236}">
                  <a16:creationId xmlns:a16="http://schemas.microsoft.com/office/drawing/2014/main" id="{4F266011-F04A-9762-58AB-06145EDA469F}"/>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11">
              <a:extLst>
                <a:ext uri="{FF2B5EF4-FFF2-40B4-BE49-F238E27FC236}">
                  <a16:creationId xmlns:a16="http://schemas.microsoft.com/office/drawing/2014/main" id="{35FC8C10-32F5-02DB-AFA1-6A0450485ED6}"/>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2">
              <a:extLst>
                <a:ext uri="{FF2B5EF4-FFF2-40B4-BE49-F238E27FC236}">
                  <a16:creationId xmlns:a16="http://schemas.microsoft.com/office/drawing/2014/main" id="{7284026D-066D-E633-9781-EC6D940CF4DD}"/>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93">
            <a:extLst>
              <a:ext uri="{FF2B5EF4-FFF2-40B4-BE49-F238E27FC236}">
                <a16:creationId xmlns:a16="http://schemas.microsoft.com/office/drawing/2014/main" id="{E8783FBF-D504-BDEA-3E8F-B3BF21C1D03B}"/>
              </a:ext>
            </a:extLst>
          </p:cNvPr>
          <p:cNvGrpSpPr/>
          <p:nvPr/>
        </p:nvGrpSpPr>
        <p:grpSpPr>
          <a:xfrm rot="3072499">
            <a:off x="-2656881" y="1957896"/>
            <a:ext cx="4039236" cy="5463783"/>
            <a:chOff x="4855953" y="-2833465"/>
            <a:chExt cx="8948964" cy="12105059"/>
          </a:xfrm>
        </p:grpSpPr>
        <p:sp>
          <p:nvSpPr>
            <p:cNvPr id="37" name="Freeform 10">
              <a:extLst>
                <a:ext uri="{FF2B5EF4-FFF2-40B4-BE49-F238E27FC236}">
                  <a16:creationId xmlns:a16="http://schemas.microsoft.com/office/drawing/2014/main" id="{3B1E8232-8D71-A902-2C20-03A8B802F8B3}"/>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2E2C17D8-97CD-85BE-6172-0E27A0BD3AA4}"/>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0BCC6ADD-E785-309B-9B7F-AB4D07E5E55C}"/>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 name="Gruppo 13">
            <a:extLst>
              <a:ext uri="{FF2B5EF4-FFF2-40B4-BE49-F238E27FC236}">
                <a16:creationId xmlns:a16="http://schemas.microsoft.com/office/drawing/2014/main" id="{3534F534-DD6F-A668-07D4-9D2A681C715A}"/>
              </a:ext>
            </a:extLst>
          </p:cNvPr>
          <p:cNvGrpSpPr/>
          <p:nvPr/>
        </p:nvGrpSpPr>
        <p:grpSpPr>
          <a:xfrm>
            <a:off x="2181927" y="1979357"/>
            <a:ext cx="1572106" cy="1658072"/>
            <a:chOff x="2181927" y="1636457"/>
            <a:chExt cx="1572106" cy="1658072"/>
          </a:xfrm>
        </p:grpSpPr>
        <p:sp>
          <p:nvSpPr>
            <p:cNvPr id="40" name="Google Shape;264;p21">
              <a:extLst>
                <a:ext uri="{FF2B5EF4-FFF2-40B4-BE49-F238E27FC236}">
                  <a16:creationId xmlns:a16="http://schemas.microsoft.com/office/drawing/2014/main" id="{07A40566-CED0-521D-1ADE-36E73D1C70D5}"/>
                </a:ext>
              </a:extLst>
            </p:cNvPr>
            <p:cNvSpPr/>
            <p:nvPr/>
          </p:nvSpPr>
          <p:spPr>
            <a:xfrm>
              <a:off x="2181927" y="1722423"/>
              <a:ext cx="1572106" cy="1572106"/>
            </a:xfrm>
            <a:prstGeom prst="blockArc">
              <a:avLst>
                <a:gd name="adj1" fmla="val 10800000"/>
                <a:gd name="adj2" fmla="val 10799131"/>
                <a:gd name="adj3" fmla="val 250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5;p21">
              <a:extLst>
                <a:ext uri="{FF2B5EF4-FFF2-40B4-BE49-F238E27FC236}">
                  <a16:creationId xmlns:a16="http://schemas.microsoft.com/office/drawing/2014/main" id="{CB7DFAAB-742C-7D5C-F1A4-0EE16DE191C4}"/>
                </a:ext>
              </a:extLst>
            </p:cNvPr>
            <p:cNvSpPr/>
            <p:nvPr/>
          </p:nvSpPr>
          <p:spPr>
            <a:xfrm>
              <a:off x="2181927" y="1722423"/>
              <a:ext cx="1572106" cy="1572106"/>
            </a:xfrm>
            <a:prstGeom prst="blockArc">
              <a:avLst>
                <a:gd name="adj1" fmla="val 14373116"/>
                <a:gd name="adj2" fmla="val 13388485"/>
                <a:gd name="adj3" fmla="val 24042"/>
              </a:avLst>
            </a:prstGeom>
            <a:solidFill>
              <a:srgbClr val="715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70;p21">
              <a:extLst>
                <a:ext uri="{FF2B5EF4-FFF2-40B4-BE49-F238E27FC236}">
                  <a16:creationId xmlns:a16="http://schemas.microsoft.com/office/drawing/2014/main" id="{1F9CDC4D-61B4-46D2-CDA8-7E9F340D06F0}"/>
                </a:ext>
              </a:extLst>
            </p:cNvPr>
            <p:cNvSpPr txBox="1"/>
            <p:nvPr/>
          </p:nvSpPr>
          <p:spPr>
            <a:xfrm>
              <a:off x="2323041" y="1636457"/>
              <a:ext cx="1429497" cy="5813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bg1"/>
                  </a:solidFill>
                  <a:latin typeface="Fira Sans"/>
                  <a:ea typeface="Fira Sans"/>
                  <a:cs typeface="Fira Sans"/>
                  <a:sym typeface="Fira Sans"/>
                </a:rPr>
                <a:t>95%</a:t>
              </a:r>
              <a:endParaRPr sz="2000" b="1" dirty="0">
                <a:solidFill>
                  <a:schemeClr val="bg1"/>
                </a:solidFill>
                <a:latin typeface="Fira Sans"/>
                <a:ea typeface="Fira Sans"/>
                <a:cs typeface="Fira Sans"/>
                <a:sym typeface="Fira Sans"/>
              </a:endParaRPr>
            </a:p>
          </p:txBody>
        </p:sp>
      </p:grpSp>
      <p:sp>
        <p:nvSpPr>
          <p:cNvPr id="44" name="Rectangle 118">
            <a:extLst>
              <a:ext uri="{FF2B5EF4-FFF2-40B4-BE49-F238E27FC236}">
                <a16:creationId xmlns:a16="http://schemas.microsoft.com/office/drawing/2014/main" id="{678C5346-BBBE-3E5F-2BB2-41F3A44427D2}"/>
              </a:ext>
            </a:extLst>
          </p:cNvPr>
          <p:cNvSpPr/>
          <p:nvPr/>
        </p:nvSpPr>
        <p:spPr>
          <a:xfrm>
            <a:off x="1286016" y="1534111"/>
            <a:ext cx="3363929" cy="353943"/>
          </a:xfrm>
          <a:prstGeom prst="rect">
            <a:avLst/>
          </a:prstGeom>
        </p:spPr>
        <p:txBody>
          <a:bodyPr wrap="square" lIns="0" tIns="0" rIns="0" bIns="0">
            <a:spAutoFit/>
          </a:bodyPr>
          <a:lstStyle/>
          <a:p>
            <a:pPr algn="ctr"/>
            <a:r>
              <a:rPr lang="en-US" sz="2300" b="1" i="1" dirty="0">
                <a:solidFill>
                  <a:srgbClr val="002060"/>
                </a:solidFill>
                <a:latin typeface="+mj-lt"/>
                <a:cs typeface="Segoe UI" panose="020B0502040204020203" pitchFamily="34" charset="0"/>
              </a:rPr>
              <a:t>Pristine</a:t>
            </a:r>
          </a:p>
        </p:txBody>
      </p:sp>
      <p:sp>
        <p:nvSpPr>
          <p:cNvPr id="45" name="Google Shape;264;p21">
            <a:extLst>
              <a:ext uri="{FF2B5EF4-FFF2-40B4-BE49-F238E27FC236}">
                <a16:creationId xmlns:a16="http://schemas.microsoft.com/office/drawing/2014/main" id="{1CCAFF68-4C89-7ADC-4C28-28C0689D9C42}"/>
              </a:ext>
            </a:extLst>
          </p:cNvPr>
          <p:cNvSpPr/>
          <p:nvPr/>
        </p:nvSpPr>
        <p:spPr>
          <a:xfrm>
            <a:off x="5258149" y="2065323"/>
            <a:ext cx="1572106" cy="1572106"/>
          </a:xfrm>
          <a:prstGeom prst="blockArc">
            <a:avLst>
              <a:gd name="adj1" fmla="val 10800000"/>
              <a:gd name="adj2" fmla="val 10799131"/>
              <a:gd name="adj3" fmla="val 250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5;p21">
            <a:extLst>
              <a:ext uri="{FF2B5EF4-FFF2-40B4-BE49-F238E27FC236}">
                <a16:creationId xmlns:a16="http://schemas.microsoft.com/office/drawing/2014/main" id="{7AED2F72-763B-A520-5837-7CF9DBFD52B7}"/>
              </a:ext>
            </a:extLst>
          </p:cNvPr>
          <p:cNvSpPr/>
          <p:nvPr/>
        </p:nvSpPr>
        <p:spPr>
          <a:xfrm>
            <a:off x="5258149" y="2065323"/>
            <a:ext cx="1572106" cy="1572106"/>
          </a:xfrm>
          <a:prstGeom prst="blockArc">
            <a:avLst>
              <a:gd name="adj1" fmla="val 14373116"/>
              <a:gd name="adj2" fmla="val 12277050"/>
              <a:gd name="adj3" fmla="val 24603"/>
            </a:avLst>
          </a:prstGeom>
          <a:solidFill>
            <a:srgbClr val="715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70;p21">
            <a:extLst>
              <a:ext uri="{FF2B5EF4-FFF2-40B4-BE49-F238E27FC236}">
                <a16:creationId xmlns:a16="http://schemas.microsoft.com/office/drawing/2014/main" id="{304124ED-D954-2774-E5D9-CB9609582AD4}"/>
              </a:ext>
            </a:extLst>
          </p:cNvPr>
          <p:cNvSpPr txBox="1"/>
          <p:nvPr/>
        </p:nvSpPr>
        <p:spPr>
          <a:xfrm>
            <a:off x="5341028" y="1963598"/>
            <a:ext cx="1429497" cy="5813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bg1"/>
                </a:solidFill>
                <a:latin typeface="Fira Sans"/>
                <a:ea typeface="Fira Sans"/>
                <a:cs typeface="Fira Sans"/>
                <a:sym typeface="Fira Sans"/>
              </a:rPr>
              <a:t>91%</a:t>
            </a:r>
            <a:endParaRPr sz="2000" b="1" dirty="0">
              <a:solidFill>
                <a:schemeClr val="bg1"/>
              </a:solidFill>
              <a:latin typeface="Fira Sans"/>
              <a:ea typeface="Fira Sans"/>
              <a:cs typeface="Fira Sans"/>
              <a:sym typeface="Fira Sans"/>
            </a:endParaRPr>
          </a:p>
        </p:txBody>
      </p:sp>
      <p:sp>
        <p:nvSpPr>
          <p:cNvPr id="48" name="Rectangle 118">
            <a:extLst>
              <a:ext uri="{FF2B5EF4-FFF2-40B4-BE49-F238E27FC236}">
                <a16:creationId xmlns:a16="http://schemas.microsoft.com/office/drawing/2014/main" id="{E1DCD00B-3241-330E-89F4-25832955B48B}"/>
              </a:ext>
            </a:extLst>
          </p:cNvPr>
          <p:cNvSpPr/>
          <p:nvPr/>
        </p:nvSpPr>
        <p:spPr>
          <a:xfrm>
            <a:off x="4362238" y="1534111"/>
            <a:ext cx="3363929" cy="353943"/>
          </a:xfrm>
          <a:prstGeom prst="rect">
            <a:avLst/>
          </a:prstGeom>
        </p:spPr>
        <p:txBody>
          <a:bodyPr wrap="square" lIns="0" tIns="0" rIns="0" bIns="0">
            <a:spAutoFit/>
          </a:bodyPr>
          <a:lstStyle/>
          <a:p>
            <a:pPr algn="ctr"/>
            <a:r>
              <a:rPr lang="en-US" sz="2300" b="1" i="1" dirty="0">
                <a:solidFill>
                  <a:srgbClr val="002060"/>
                </a:solidFill>
                <a:latin typeface="+mj-lt"/>
                <a:cs typeface="Segoe UI" panose="020B0502040204020203" pitchFamily="34" charset="0"/>
              </a:rPr>
              <a:t>Stable Diffusion</a:t>
            </a:r>
          </a:p>
        </p:txBody>
      </p:sp>
      <p:sp>
        <p:nvSpPr>
          <p:cNvPr id="49" name="Google Shape;264;p21">
            <a:extLst>
              <a:ext uri="{FF2B5EF4-FFF2-40B4-BE49-F238E27FC236}">
                <a16:creationId xmlns:a16="http://schemas.microsoft.com/office/drawing/2014/main" id="{E4DD1025-145D-130C-51BE-769315B1668E}"/>
              </a:ext>
            </a:extLst>
          </p:cNvPr>
          <p:cNvSpPr/>
          <p:nvPr/>
        </p:nvSpPr>
        <p:spPr>
          <a:xfrm>
            <a:off x="8251068" y="2065323"/>
            <a:ext cx="1572106" cy="1572106"/>
          </a:xfrm>
          <a:prstGeom prst="blockArc">
            <a:avLst>
              <a:gd name="adj1" fmla="val 10800000"/>
              <a:gd name="adj2" fmla="val 10799131"/>
              <a:gd name="adj3" fmla="val 250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Rectangle 118">
            <a:extLst>
              <a:ext uri="{FF2B5EF4-FFF2-40B4-BE49-F238E27FC236}">
                <a16:creationId xmlns:a16="http://schemas.microsoft.com/office/drawing/2014/main" id="{D125CCA0-245A-710A-C6A0-4E4D79033E65}"/>
              </a:ext>
            </a:extLst>
          </p:cNvPr>
          <p:cNvSpPr/>
          <p:nvPr/>
        </p:nvSpPr>
        <p:spPr>
          <a:xfrm>
            <a:off x="7355157" y="1534111"/>
            <a:ext cx="3363929" cy="353943"/>
          </a:xfrm>
          <a:prstGeom prst="rect">
            <a:avLst/>
          </a:prstGeom>
        </p:spPr>
        <p:txBody>
          <a:bodyPr wrap="square" lIns="0" tIns="0" rIns="0" bIns="0">
            <a:spAutoFit/>
          </a:bodyPr>
          <a:lstStyle/>
          <a:p>
            <a:pPr algn="ctr"/>
            <a:r>
              <a:rPr lang="en-US" sz="2300" b="1" i="1" dirty="0">
                <a:solidFill>
                  <a:srgbClr val="002060"/>
                </a:solidFill>
                <a:latin typeface="+mj-lt"/>
                <a:cs typeface="Segoe UI" panose="020B0502040204020203" pitchFamily="34" charset="0"/>
              </a:rPr>
              <a:t>GLIDE</a:t>
            </a:r>
          </a:p>
        </p:txBody>
      </p:sp>
      <p:sp>
        <p:nvSpPr>
          <p:cNvPr id="53" name="Google Shape;264;p21">
            <a:extLst>
              <a:ext uri="{FF2B5EF4-FFF2-40B4-BE49-F238E27FC236}">
                <a16:creationId xmlns:a16="http://schemas.microsoft.com/office/drawing/2014/main" id="{65E43754-7A44-65D2-BAE0-3ABCB497FF41}"/>
              </a:ext>
            </a:extLst>
          </p:cNvPr>
          <p:cNvSpPr/>
          <p:nvPr/>
        </p:nvSpPr>
        <p:spPr>
          <a:xfrm>
            <a:off x="1617483" y="5118967"/>
            <a:ext cx="1572106" cy="1572106"/>
          </a:xfrm>
          <a:prstGeom prst="blockArc">
            <a:avLst>
              <a:gd name="adj1" fmla="val 10800000"/>
              <a:gd name="adj2" fmla="val 10799131"/>
              <a:gd name="adj3" fmla="val 250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5;p21">
            <a:extLst>
              <a:ext uri="{FF2B5EF4-FFF2-40B4-BE49-F238E27FC236}">
                <a16:creationId xmlns:a16="http://schemas.microsoft.com/office/drawing/2014/main" id="{6033A8B4-193C-EDC6-7295-152D1BDD6315}"/>
              </a:ext>
            </a:extLst>
          </p:cNvPr>
          <p:cNvSpPr/>
          <p:nvPr/>
        </p:nvSpPr>
        <p:spPr>
          <a:xfrm>
            <a:off x="1617483" y="5118967"/>
            <a:ext cx="1572106" cy="1572106"/>
          </a:xfrm>
          <a:prstGeom prst="blockArc">
            <a:avLst>
              <a:gd name="adj1" fmla="val 14373116"/>
              <a:gd name="adj2" fmla="val 18107998"/>
              <a:gd name="adj3" fmla="val 25237"/>
            </a:avLst>
          </a:prstGeom>
          <a:solidFill>
            <a:srgbClr val="715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70;p21">
            <a:extLst>
              <a:ext uri="{FF2B5EF4-FFF2-40B4-BE49-F238E27FC236}">
                <a16:creationId xmlns:a16="http://schemas.microsoft.com/office/drawing/2014/main" id="{8C0B8F21-529F-CDA7-3158-370E664D97C0}"/>
              </a:ext>
            </a:extLst>
          </p:cNvPr>
          <p:cNvSpPr txBox="1"/>
          <p:nvPr/>
        </p:nvSpPr>
        <p:spPr>
          <a:xfrm>
            <a:off x="1688787" y="5033001"/>
            <a:ext cx="1429497" cy="5813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bg1"/>
                </a:solidFill>
                <a:latin typeface="Fira Sans"/>
                <a:ea typeface="Fira Sans"/>
                <a:cs typeface="Fira Sans"/>
                <a:sym typeface="Fira Sans"/>
              </a:rPr>
              <a:t>10%</a:t>
            </a:r>
            <a:endParaRPr sz="2000" b="1" dirty="0">
              <a:solidFill>
                <a:schemeClr val="bg1"/>
              </a:solidFill>
              <a:latin typeface="Fira Sans"/>
              <a:ea typeface="Fira Sans"/>
              <a:cs typeface="Fira Sans"/>
              <a:sym typeface="Fira Sans"/>
            </a:endParaRPr>
          </a:p>
        </p:txBody>
      </p:sp>
      <p:sp>
        <p:nvSpPr>
          <p:cNvPr id="56" name="Rectangle 118">
            <a:extLst>
              <a:ext uri="{FF2B5EF4-FFF2-40B4-BE49-F238E27FC236}">
                <a16:creationId xmlns:a16="http://schemas.microsoft.com/office/drawing/2014/main" id="{0CC0BBD9-6F47-3474-7E83-2374081C4526}"/>
              </a:ext>
            </a:extLst>
          </p:cNvPr>
          <p:cNvSpPr/>
          <p:nvPr/>
        </p:nvSpPr>
        <p:spPr>
          <a:xfrm>
            <a:off x="721572" y="4587755"/>
            <a:ext cx="3363929" cy="353943"/>
          </a:xfrm>
          <a:prstGeom prst="rect">
            <a:avLst/>
          </a:prstGeom>
        </p:spPr>
        <p:txBody>
          <a:bodyPr wrap="square" lIns="0" tIns="0" rIns="0" bIns="0">
            <a:spAutoFit/>
          </a:bodyPr>
          <a:lstStyle/>
          <a:p>
            <a:pPr algn="ctr"/>
            <a:r>
              <a:rPr lang="en-US" sz="2300" b="1" i="1" dirty="0" err="1">
                <a:solidFill>
                  <a:srgbClr val="002060"/>
                </a:solidFill>
                <a:latin typeface="+mj-lt"/>
                <a:cs typeface="Segoe UI" panose="020B0502040204020203" pitchFamily="34" charset="0"/>
              </a:rPr>
              <a:t>StyleGAN</a:t>
            </a:r>
            <a:endParaRPr lang="en-US" sz="2300" b="1" i="1" dirty="0">
              <a:solidFill>
                <a:srgbClr val="002060"/>
              </a:solidFill>
              <a:latin typeface="+mj-lt"/>
              <a:cs typeface="Segoe UI" panose="020B0502040204020203" pitchFamily="34" charset="0"/>
            </a:endParaRPr>
          </a:p>
        </p:txBody>
      </p:sp>
      <p:sp>
        <p:nvSpPr>
          <p:cNvPr id="57" name="Google Shape;264;p21">
            <a:extLst>
              <a:ext uri="{FF2B5EF4-FFF2-40B4-BE49-F238E27FC236}">
                <a16:creationId xmlns:a16="http://schemas.microsoft.com/office/drawing/2014/main" id="{E9136975-D848-E0EE-7279-5274824AB723}"/>
              </a:ext>
            </a:extLst>
          </p:cNvPr>
          <p:cNvSpPr/>
          <p:nvPr/>
        </p:nvSpPr>
        <p:spPr>
          <a:xfrm>
            <a:off x="4060243" y="5108545"/>
            <a:ext cx="1572106" cy="1572106"/>
          </a:xfrm>
          <a:prstGeom prst="blockArc">
            <a:avLst>
              <a:gd name="adj1" fmla="val 10800000"/>
              <a:gd name="adj2" fmla="val 10799131"/>
              <a:gd name="adj3" fmla="val 250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5;p21">
            <a:extLst>
              <a:ext uri="{FF2B5EF4-FFF2-40B4-BE49-F238E27FC236}">
                <a16:creationId xmlns:a16="http://schemas.microsoft.com/office/drawing/2014/main" id="{4E60F5A3-F1F1-03A4-9C3F-DAD967334760}"/>
              </a:ext>
            </a:extLst>
          </p:cNvPr>
          <p:cNvSpPr/>
          <p:nvPr/>
        </p:nvSpPr>
        <p:spPr>
          <a:xfrm>
            <a:off x="4060243" y="5108545"/>
            <a:ext cx="1572106" cy="1572106"/>
          </a:xfrm>
          <a:prstGeom prst="blockArc">
            <a:avLst>
              <a:gd name="adj1" fmla="val 14373116"/>
              <a:gd name="adj2" fmla="val 17564923"/>
              <a:gd name="adj3" fmla="val 25076"/>
            </a:avLst>
          </a:prstGeom>
          <a:solidFill>
            <a:srgbClr val="715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70;p21">
            <a:extLst>
              <a:ext uri="{FF2B5EF4-FFF2-40B4-BE49-F238E27FC236}">
                <a16:creationId xmlns:a16="http://schemas.microsoft.com/office/drawing/2014/main" id="{2EE98EC2-0C28-138E-8A17-419F15235868}"/>
              </a:ext>
            </a:extLst>
          </p:cNvPr>
          <p:cNvSpPr txBox="1"/>
          <p:nvPr/>
        </p:nvSpPr>
        <p:spPr>
          <a:xfrm>
            <a:off x="4108397" y="5033001"/>
            <a:ext cx="1429497" cy="5813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bg1"/>
                </a:solidFill>
                <a:latin typeface="Fira Sans"/>
                <a:ea typeface="Fira Sans"/>
                <a:cs typeface="Fira Sans"/>
                <a:sym typeface="Fira Sans"/>
              </a:rPr>
              <a:t>9%</a:t>
            </a:r>
            <a:endParaRPr sz="2000" b="1" dirty="0">
              <a:solidFill>
                <a:schemeClr val="bg1"/>
              </a:solidFill>
              <a:latin typeface="Fira Sans"/>
              <a:ea typeface="Fira Sans"/>
              <a:cs typeface="Fira Sans"/>
              <a:sym typeface="Fira Sans"/>
            </a:endParaRPr>
          </a:p>
        </p:txBody>
      </p:sp>
      <p:sp>
        <p:nvSpPr>
          <p:cNvPr id="60" name="Rectangle 118">
            <a:extLst>
              <a:ext uri="{FF2B5EF4-FFF2-40B4-BE49-F238E27FC236}">
                <a16:creationId xmlns:a16="http://schemas.microsoft.com/office/drawing/2014/main" id="{D5A1748C-65FD-5C3D-DC85-9108379E7756}"/>
              </a:ext>
            </a:extLst>
          </p:cNvPr>
          <p:cNvSpPr/>
          <p:nvPr/>
        </p:nvSpPr>
        <p:spPr>
          <a:xfrm>
            <a:off x="3164332" y="4577333"/>
            <a:ext cx="3363929" cy="353943"/>
          </a:xfrm>
          <a:prstGeom prst="rect">
            <a:avLst/>
          </a:prstGeom>
        </p:spPr>
        <p:txBody>
          <a:bodyPr wrap="square" lIns="0" tIns="0" rIns="0" bIns="0">
            <a:spAutoFit/>
          </a:bodyPr>
          <a:lstStyle/>
          <a:p>
            <a:pPr algn="ctr"/>
            <a:r>
              <a:rPr lang="en-US" sz="2300" b="1" i="1" dirty="0">
                <a:solidFill>
                  <a:srgbClr val="002060"/>
                </a:solidFill>
                <a:latin typeface="+mj-lt"/>
                <a:cs typeface="Segoe UI" panose="020B0502040204020203" pitchFamily="34" charset="0"/>
              </a:rPr>
              <a:t>StyleGAN2</a:t>
            </a:r>
          </a:p>
        </p:txBody>
      </p:sp>
      <p:sp>
        <p:nvSpPr>
          <p:cNvPr id="61" name="Google Shape;264;p21">
            <a:extLst>
              <a:ext uri="{FF2B5EF4-FFF2-40B4-BE49-F238E27FC236}">
                <a16:creationId xmlns:a16="http://schemas.microsoft.com/office/drawing/2014/main" id="{A2D1F500-BE1D-7286-CEB2-DE991B77870F}"/>
              </a:ext>
            </a:extLst>
          </p:cNvPr>
          <p:cNvSpPr/>
          <p:nvPr/>
        </p:nvSpPr>
        <p:spPr>
          <a:xfrm>
            <a:off x="6599565" y="5118967"/>
            <a:ext cx="1572106" cy="1572106"/>
          </a:xfrm>
          <a:prstGeom prst="blockArc">
            <a:avLst>
              <a:gd name="adj1" fmla="val 10800000"/>
              <a:gd name="adj2" fmla="val 10799131"/>
              <a:gd name="adj3" fmla="val 250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5;p21">
            <a:extLst>
              <a:ext uri="{FF2B5EF4-FFF2-40B4-BE49-F238E27FC236}">
                <a16:creationId xmlns:a16="http://schemas.microsoft.com/office/drawing/2014/main" id="{3CFBBA45-B47B-3B8E-3FD7-988F74DEE0C8}"/>
              </a:ext>
            </a:extLst>
          </p:cNvPr>
          <p:cNvSpPr/>
          <p:nvPr/>
        </p:nvSpPr>
        <p:spPr>
          <a:xfrm>
            <a:off x="6599565" y="5118967"/>
            <a:ext cx="1572106" cy="1572106"/>
          </a:xfrm>
          <a:prstGeom prst="blockArc">
            <a:avLst>
              <a:gd name="adj1" fmla="val 14373116"/>
              <a:gd name="adj2" fmla="val 14933534"/>
              <a:gd name="adj3" fmla="val 24323"/>
            </a:avLst>
          </a:prstGeom>
          <a:solidFill>
            <a:srgbClr val="715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70;p21">
            <a:extLst>
              <a:ext uri="{FF2B5EF4-FFF2-40B4-BE49-F238E27FC236}">
                <a16:creationId xmlns:a16="http://schemas.microsoft.com/office/drawing/2014/main" id="{04D70034-6A9E-0168-5244-8FCDFD24A897}"/>
              </a:ext>
            </a:extLst>
          </p:cNvPr>
          <p:cNvSpPr txBox="1"/>
          <p:nvPr/>
        </p:nvSpPr>
        <p:spPr>
          <a:xfrm>
            <a:off x="6658671" y="5033001"/>
            <a:ext cx="1429497" cy="5813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715BE4"/>
                </a:solidFill>
                <a:latin typeface="Fira Sans"/>
                <a:ea typeface="Fira Sans"/>
                <a:cs typeface="Fira Sans"/>
                <a:sym typeface="Fira Sans"/>
              </a:rPr>
              <a:t>1%</a:t>
            </a:r>
            <a:endParaRPr sz="2000" b="1" dirty="0">
              <a:solidFill>
                <a:srgbClr val="715BE4"/>
              </a:solidFill>
              <a:latin typeface="Fira Sans"/>
              <a:ea typeface="Fira Sans"/>
              <a:cs typeface="Fira Sans"/>
              <a:sym typeface="Fira Sans"/>
            </a:endParaRPr>
          </a:p>
        </p:txBody>
      </p:sp>
      <p:sp>
        <p:nvSpPr>
          <p:cNvPr id="64" name="Rectangle 118">
            <a:extLst>
              <a:ext uri="{FF2B5EF4-FFF2-40B4-BE49-F238E27FC236}">
                <a16:creationId xmlns:a16="http://schemas.microsoft.com/office/drawing/2014/main" id="{2133EBE0-ADCA-6BED-FF35-13B9812E5DB5}"/>
              </a:ext>
            </a:extLst>
          </p:cNvPr>
          <p:cNvSpPr/>
          <p:nvPr/>
        </p:nvSpPr>
        <p:spPr>
          <a:xfrm>
            <a:off x="5703654" y="4587755"/>
            <a:ext cx="3363929" cy="353943"/>
          </a:xfrm>
          <a:prstGeom prst="rect">
            <a:avLst/>
          </a:prstGeom>
        </p:spPr>
        <p:txBody>
          <a:bodyPr wrap="square" lIns="0" tIns="0" rIns="0" bIns="0">
            <a:spAutoFit/>
          </a:bodyPr>
          <a:lstStyle/>
          <a:p>
            <a:pPr algn="ctr"/>
            <a:r>
              <a:rPr lang="en-US" sz="2300" b="1" i="1" dirty="0" err="1">
                <a:solidFill>
                  <a:srgbClr val="002060"/>
                </a:solidFill>
                <a:latin typeface="+mj-lt"/>
                <a:cs typeface="Segoe UI" panose="020B0502040204020203" pitchFamily="34" charset="0"/>
              </a:rPr>
              <a:t>ProGAN</a:t>
            </a:r>
            <a:endParaRPr lang="en-US" sz="2300" b="1" i="1" dirty="0">
              <a:solidFill>
                <a:srgbClr val="002060"/>
              </a:solidFill>
              <a:latin typeface="+mj-lt"/>
              <a:cs typeface="Segoe UI" panose="020B0502040204020203" pitchFamily="34" charset="0"/>
            </a:endParaRPr>
          </a:p>
        </p:txBody>
      </p:sp>
      <p:sp>
        <p:nvSpPr>
          <p:cNvPr id="65" name="Google Shape;264;p21">
            <a:extLst>
              <a:ext uri="{FF2B5EF4-FFF2-40B4-BE49-F238E27FC236}">
                <a16:creationId xmlns:a16="http://schemas.microsoft.com/office/drawing/2014/main" id="{2D75ED70-AE6B-72CD-AEF1-A617E114DB38}"/>
              </a:ext>
            </a:extLst>
          </p:cNvPr>
          <p:cNvSpPr/>
          <p:nvPr/>
        </p:nvSpPr>
        <p:spPr>
          <a:xfrm>
            <a:off x="9067581" y="5118967"/>
            <a:ext cx="1572106" cy="1572106"/>
          </a:xfrm>
          <a:prstGeom prst="blockArc">
            <a:avLst>
              <a:gd name="adj1" fmla="val 10800000"/>
              <a:gd name="adj2" fmla="val 10799131"/>
              <a:gd name="adj3" fmla="val 250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5;p21">
            <a:extLst>
              <a:ext uri="{FF2B5EF4-FFF2-40B4-BE49-F238E27FC236}">
                <a16:creationId xmlns:a16="http://schemas.microsoft.com/office/drawing/2014/main" id="{953D20FC-AE36-D5E2-6C60-53CAE16F1028}"/>
              </a:ext>
            </a:extLst>
          </p:cNvPr>
          <p:cNvSpPr/>
          <p:nvPr/>
        </p:nvSpPr>
        <p:spPr>
          <a:xfrm>
            <a:off x="9067581" y="5118967"/>
            <a:ext cx="1572106" cy="1572106"/>
          </a:xfrm>
          <a:prstGeom prst="blockArc">
            <a:avLst>
              <a:gd name="adj1" fmla="val 14373116"/>
              <a:gd name="adj2" fmla="val 18430172"/>
              <a:gd name="adj3" fmla="val 23589"/>
            </a:avLst>
          </a:prstGeom>
          <a:solidFill>
            <a:srgbClr val="715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70;p21">
            <a:extLst>
              <a:ext uri="{FF2B5EF4-FFF2-40B4-BE49-F238E27FC236}">
                <a16:creationId xmlns:a16="http://schemas.microsoft.com/office/drawing/2014/main" id="{B8F9F3E0-4D09-46D2-A7FF-1C4CDD494364}"/>
              </a:ext>
            </a:extLst>
          </p:cNvPr>
          <p:cNvSpPr txBox="1"/>
          <p:nvPr/>
        </p:nvSpPr>
        <p:spPr>
          <a:xfrm>
            <a:off x="9138885" y="5033001"/>
            <a:ext cx="1429497" cy="5813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bg1"/>
                </a:solidFill>
                <a:latin typeface="Fira Sans"/>
                <a:ea typeface="Fira Sans"/>
                <a:cs typeface="Fira Sans"/>
                <a:sym typeface="Fira Sans"/>
              </a:rPr>
              <a:t>11%</a:t>
            </a:r>
            <a:endParaRPr sz="2000" b="1" dirty="0">
              <a:solidFill>
                <a:schemeClr val="bg1"/>
              </a:solidFill>
              <a:latin typeface="Fira Sans"/>
              <a:ea typeface="Fira Sans"/>
              <a:cs typeface="Fira Sans"/>
              <a:sym typeface="Fira Sans"/>
            </a:endParaRPr>
          </a:p>
        </p:txBody>
      </p:sp>
      <p:sp>
        <p:nvSpPr>
          <p:cNvPr id="50" name="Google Shape;265;p21">
            <a:extLst>
              <a:ext uri="{FF2B5EF4-FFF2-40B4-BE49-F238E27FC236}">
                <a16:creationId xmlns:a16="http://schemas.microsoft.com/office/drawing/2014/main" id="{C739522B-BD8D-4286-06E4-6835E867B688}"/>
              </a:ext>
            </a:extLst>
          </p:cNvPr>
          <p:cNvSpPr/>
          <p:nvPr/>
        </p:nvSpPr>
        <p:spPr>
          <a:xfrm>
            <a:off x="8253984" y="2060559"/>
            <a:ext cx="1572106" cy="1572106"/>
          </a:xfrm>
          <a:prstGeom prst="blockArc">
            <a:avLst>
              <a:gd name="adj1" fmla="val 14340901"/>
              <a:gd name="adj2" fmla="val 20550229"/>
              <a:gd name="adj3" fmla="val 25137"/>
            </a:avLst>
          </a:prstGeom>
          <a:solidFill>
            <a:srgbClr val="715B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70;p21">
            <a:extLst>
              <a:ext uri="{FF2B5EF4-FFF2-40B4-BE49-F238E27FC236}">
                <a16:creationId xmlns:a16="http://schemas.microsoft.com/office/drawing/2014/main" id="{FDB1CE66-71FF-97E9-BD30-9068CA37DA7A}"/>
              </a:ext>
            </a:extLst>
          </p:cNvPr>
          <p:cNvSpPr txBox="1"/>
          <p:nvPr/>
        </p:nvSpPr>
        <p:spPr>
          <a:xfrm>
            <a:off x="8322372" y="1979357"/>
            <a:ext cx="1429497" cy="5813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bg1"/>
                </a:solidFill>
                <a:latin typeface="Fira Sans"/>
                <a:ea typeface="Fira Sans"/>
                <a:cs typeface="Fira Sans"/>
                <a:sym typeface="Fira Sans"/>
              </a:rPr>
              <a:t>25%</a:t>
            </a:r>
            <a:endParaRPr sz="2000" b="1" dirty="0">
              <a:solidFill>
                <a:schemeClr val="bg1"/>
              </a:solidFill>
              <a:latin typeface="Fira Sans"/>
              <a:ea typeface="Fira Sans"/>
              <a:cs typeface="Fira Sans"/>
              <a:sym typeface="Fira Sans"/>
            </a:endParaRPr>
          </a:p>
        </p:txBody>
      </p:sp>
    </p:spTree>
    <p:extLst>
      <p:ext uri="{BB962C8B-B14F-4D97-AF65-F5344CB8AC3E}">
        <p14:creationId xmlns:p14="http://schemas.microsoft.com/office/powerpoint/2010/main" val="237276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6B850-15F2-41BC-A54E-6E0F332F011D}"/>
              </a:ext>
            </a:extLst>
          </p:cNvPr>
          <p:cNvSpPr txBox="1"/>
          <p:nvPr/>
        </p:nvSpPr>
        <p:spPr>
          <a:xfrm>
            <a:off x="684043" y="974370"/>
            <a:ext cx="4845709" cy="914238"/>
          </a:xfrm>
          <a:prstGeom prst="rect">
            <a:avLst/>
          </a:prstGeom>
          <a:noFill/>
        </p:spPr>
        <p:txBody>
          <a:bodyPr wrap="square" lIns="0" tIns="0" rIns="0" bIns="0" rtlCol="0">
            <a:spAutoFit/>
          </a:bodyPr>
          <a:lstStyle/>
          <a:p>
            <a:r>
              <a:rPr lang="id-ID" sz="5401" b="1" dirty="0">
                <a:solidFill>
                  <a:srgbClr val="002060"/>
                </a:solidFill>
                <a:latin typeface="Segoe UI" panose="020B0502040204020203" pitchFamily="34" charset="0"/>
                <a:cs typeface="Segoe UI" panose="020B0502040204020203" pitchFamily="34" charset="0"/>
              </a:rPr>
              <a:t>Thank You</a:t>
            </a:r>
            <a:endParaRPr lang="en-US" sz="5401" b="1" dirty="0">
              <a:solidFill>
                <a:srgbClr val="002060"/>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A9B74FAF-1757-48A8-BBFB-722E8E1D6FA4}"/>
              </a:ext>
            </a:extLst>
          </p:cNvPr>
          <p:cNvSpPr/>
          <p:nvPr/>
        </p:nvSpPr>
        <p:spPr>
          <a:xfrm>
            <a:off x="684042" y="1841136"/>
            <a:ext cx="3536194" cy="338555"/>
          </a:xfrm>
          <a:prstGeom prst="rect">
            <a:avLst/>
          </a:prstGeom>
        </p:spPr>
        <p:txBody>
          <a:bodyPr wrap="square" lIns="0" tIns="0" rIns="0" bIns="0">
            <a:spAutoFit/>
          </a:bodyPr>
          <a:lstStyle/>
          <a:p>
            <a:r>
              <a:rPr lang="en-US" sz="2000" i="1" dirty="0">
                <a:solidFill>
                  <a:srgbClr val="002060"/>
                </a:solidFill>
                <a:latin typeface="+mj-lt"/>
                <a:cs typeface="Segoe UI" panose="020B0502040204020203" pitchFamily="34" charset="0"/>
              </a:rPr>
              <a:t>Any question?</a:t>
            </a:r>
          </a:p>
        </p:txBody>
      </p:sp>
      <p:grpSp>
        <p:nvGrpSpPr>
          <p:cNvPr id="23" name="Group 22">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Freeform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9" name="Elemento grafico 8">
            <a:extLst>
              <a:ext uri="{FF2B5EF4-FFF2-40B4-BE49-F238E27FC236}">
                <a16:creationId xmlns:a16="http://schemas.microsoft.com/office/drawing/2014/main" id="{902623FC-8B9E-D737-FBB1-C83BD5C65E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2692" y="1927667"/>
            <a:ext cx="3002665" cy="3002665"/>
          </a:xfrm>
          <a:prstGeom prst="rect">
            <a:avLst/>
          </a:prstGeom>
        </p:spPr>
      </p:pic>
      <p:pic>
        <p:nvPicPr>
          <p:cNvPr id="10" name="Immagine 9" descr="Immagine che contiene arte, stella, creatività, astronomia&#10;&#10;Descrizione generata automaticamente">
            <a:extLst>
              <a:ext uri="{FF2B5EF4-FFF2-40B4-BE49-F238E27FC236}">
                <a16:creationId xmlns:a16="http://schemas.microsoft.com/office/drawing/2014/main" id="{67811E64-4CC6-42FF-A67B-3AF1B9AE4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7022" y="2206737"/>
            <a:ext cx="402579" cy="402579"/>
          </a:xfrm>
          <a:prstGeom prst="rect">
            <a:avLst/>
          </a:prstGeom>
        </p:spPr>
      </p:pic>
      <p:pic>
        <p:nvPicPr>
          <p:cNvPr id="11" name="Immagine 10" descr="Immagine che contiene arte, stella, creatività, astronomia&#10;&#10;Descrizione generata automaticamente">
            <a:extLst>
              <a:ext uri="{FF2B5EF4-FFF2-40B4-BE49-F238E27FC236}">
                <a16:creationId xmlns:a16="http://schemas.microsoft.com/office/drawing/2014/main" id="{15D5B730-ECE6-6D1D-03F1-B6B78C472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3598" y="3216855"/>
            <a:ext cx="402579" cy="402579"/>
          </a:xfrm>
          <a:prstGeom prst="rect">
            <a:avLst/>
          </a:prstGeom>
        </p:spPr>
      </p:pic>
      <p:pic>
        <p:nvPicPr>
          <p:cNvPr id="12" name="Immagine 11" descr="Immagine che contiene cerchio, Elementi grafici, schermata, simbolo&#10;&#10;Descrizione generata automaticamente">
            <a:extLst>
              <a:ext uri="{FF2B5EF4-FFF2-40B4-BE49-F238E27FC236}">
                <a16:creationId xmlns:a16="http://schemas.microsoft.com/office/drawing/2014/main" id="{67EBB0D2-61CE-C52D-EE52-04D08EF849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5506" y="2185301"/>
            <a:ext cx="1304732" cy="1304732"/>
          </a:xfrm>
          <a:prstGeom prst="rect">
            <a:avLst/>
          </a:prstGeom>
        </p:spPr>
      </p:pic>
      <p:sp>
        <p:nvSpPr>
          <p:cNvPr id="13" name="Rectangle 54">
            <a:extLst>
              <a:ext uri="{FF2B5EF4-FFF2-40B4-BE49-F238E27FC236}">
                <a16:creationId xmlns:a16="http://schemas.microsoft.com/office/drawing/2014/main" id="{7604CEA7-919D-5FA0-AE3F-40C3DE445F1C}"/>
              </a:ext>
            </a:extLst>
          </p:cNvPr>
          <p:cNvSpPr/>
          <p:nvPr/>
        </p:nvSpPr>
        <p:spPr>
          <a:xfrm>
            <a:off x="681398" y="2339370"/>
            <a:ext cx="4786918" cy="541687"/>
          </a:xfrm>
          <a:prstGeom prst="rect">
            <a:avLst/>
          </a:prstGeom>
        </p:spPr>
        <p:txBody>
          <a:bodyPr wrap="square" lIns="0" tIns="0" rIns="0" bIns="0">
            <a:spAutoFit/>
          </a:bodyPr>
          <a:lstStyle/>
          <a:p>
            <a:r>
              <a:rPr lang="en-US" sz="1600" b="1" i="1" dirty="0">
                <a:solidFill>
                  <a:srgbClr val="002060"/>
                </a:solidFill>
                <a:latin typeface="+mj-lt"/>
                <a:cs typeface="Segoe UI" panose="020B0502040204020203" pitchFamily="34" charset="0"/>
              </a:rPr>
              <a:t>Davide Alessandro Coccomini</a:t>
            </a:r>
            <a:r>
              <a:rPr lang="en-US" sz="1600" i="1" dirty="0">
                <a:solidFill>
                  <a:srgbClr val="002060"/>
                </a:solidFill>
                <a:latin typeface="+mj-lt"/>
                <a:cs typeface="Segoe UI" panose="020B0502040204020203" pitchFamily="34" charset="0"/>
              </a:rPr>
              <a:t>, Giuseppe Amato, </a:t>
            </a:r>
          </a:p>
          <a:p>
            <a:r>
              <a:rPr lang="en-US" sz="1600" i="1" dirty="0">
                <a:solidFill>
                  <a:srgbClr val="002060"/>
                </a:solidFill>
                <a:latin typeface="+mj-lt"/>
                <a:cs typeface="Segoe UI" panose="020B0502040204020203" pitchFamily="34" charset="0"/>
              </a:rPr>
              <a:t>Fabrizio </a:t>
            </a:r>
            <a:r>
              <a:rPr lang="en-US" sz="1600" i="1" dirty="0" err="1">
                <a:solidFill>
                  <a:srgbClr val="002060"/>
                </a:solidFill>
                <a:latin typeface="+mj-lt"/>
                <a:cs typeface="Segoe UI" panose="020B0502040204020203" pitchFamily="34" charset="0"/>
              </a:rPr>
              <a:t>Falchi</a:t>
            </a:r>
            <a:r>
              <a:rPr lang="en-US" sz="1600" i="1" dirty="0">
                <a:solidFill>
                  <a:srgbClr val="002060"/>
                </a:solidFill>
                <a:latin typeface="+mj-lt"/>
                <a:cs typeface="Segoe UI" panose="020B0502040204020203" pitchFamily="34" charset="0"/>
              </a:rPr>
              <a:t> and Claudio Gennaro</a:t>
            </a:r>
          </a:p>
        </p:txBody>
      </p:sp>
      <p:pic>
        <p:nvPicPr>
          <p:cNvPr id="2" name="Picture 2" descr="International Conference on Computer Vision - ICCV 2023 ...">
            <a:extLst>
              <a:ext uri="{FF2B5EF4-FFF2-40B4-BE49-F238E27FC236}">
                <a16:creationId xmlns:a16="http://schemas.microsoft.com/office/drawing/2014/main" id="{885C9CFA-6B8E-8A70-984D-CD63B5FF1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096" y="5908445"/>
            <a:ext cx="1717022" cy="1103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3">
            <a:extLst>
              <a:ext uri="{FF2B5EF4-FFF2-40B4-BE49-F238E27FC236}">
                <a16:creationId xmlns:a16="http://schemas.microsoft.com/office/drawing/2014/main" id="{F42C6606-A8B4-CF16-CD12-5600DF65535F}"/>
              </a:ext>
            </a:extLst>
          </p:cNvPr>
          <p:cNvSpPr txBox="1"/>
          <p:nvPr/>
        </p:nvSpPr>
        <p:spPr>
          <a:xfrm>
            <a:off x="2062939" y="6306456"/>
            <a:ext cx="5221924" cy="307777"/>
          </a:xfrm>
          <a:prstGeom prst="rect">
            <a:avLst/>
          </a:prstGeom>
          <a:noFill/>
        </p:spPr>
        <p:txBody>
          <a:bodyPr wrap="square" lIns="0" tIns="0" rIns="0" bIns="0" rtlCol="0">
            <a:spAutoFit/>
          </a:bodyPr>
          <a:lstStyle/>
          <a:p>
            <a:r>
              <a:rPr lang="en-US" sz="2000" b="1" dirty="0">
                <a:solidFill>
                  <a:srgbClr val="002060"/>
                </a:solidFill>
                <a:latin typeface="Segoe UI" panose="020B0502040204020203" pitchFamily="34" charset="0"/>
                <a:cs typeface="Segoe UI" panose="020B0502040204020203" pitchFamily="34" charset="0"/>
              </a:rPr>
              <a:t>DFAD 2023</a:t>
            </a:r>
          </a:p>
        </p:txBody>
      </p:sp>
      <p:pic>
        <p:nvPicPr>
          <p:cNvPr id="7" name="Immagine 6" descr="Immagine che contiene modello, Simmetria, quadrato, design&#10;&#10;Descrizione generata automaticamente">
            <a:extLst>
              <a:ext uri="{FF2B5EF4-FFF2-40B4-BE49-F238E27FC236}">
                <a16:creationId xmlns:a16="http://schemas.microsoft.com/office/drawing/2014/main" id="{0F2E6544-6AC8-4667-6D86-102050C055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0317" y="3294188"/>
            <a:ext cx="2483644" cy="2483644"/>
          </a:xfrm>
          <a:prstGeom prst="rect">
            <a:avLst/>
          </a:prstGeom>
        </p:spPr>
      </p:pic>
      <p:pic>
        <p:nvPicPr>
          <p:cNvPr id="14" name="Immagine 13" descr="Immagine che contiene nero, oscurità&#10;&#10;Descrizione generata automaticamente">
            <a:extLst>
              <a:ext uri="{FF2B5EF4-FFF2-40B4-BE49-F238E27FC236}">
                <a16:creationId xmlns:a16="http://schemas.microsoft.com/office/drawing/2014/main" id="{514E2E98-CDEE-A3A9-9022-6F142FE6C9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9773" y="4273284"/>
            <a:ext cx="657048" cy="657048"/>
          </a:xfrm>
          <a:prstGeom prst="rect">
            <a:avLst/>
          </a:prstGeom>
        </p:spPr>
      </p:pic>
    </p:spTree>
    <p:extLst>
      <p:ext uri="{BB962C8B-B14F-4D97-AF65-F5344CB8AC3E}">
        <p14:creationId xmlns:p14="http://schemas.microsoft.com/office/powerpoint/2010/main" val="36693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1979 -0.00347 L -0.09401 -0.05672 L -0.10638 0.06481 L -0.06654 0.11504 L -0.05651 0.03356 L -0.03489 0.14328 L -0.00312 0.07662 L -0.00989 -0.04769 L -0.06315 -0.0669 L -0.07734 0.06759 L -0.03489 0.02338 L -0.02318 0.14328 L -0.07396 0.13865 L -0.08476 0.01597 L -0.04726 -0.04931 L -0.02148 0.02778 " pathEditMode="relative" rAng="0" ptsTypes="AAAAAAAAAAAAAAAA">
                                      <p:cBhvr>
                                        <p:cTn id="6" dur="28750" fill="hold"/>
                                        <p:tgtEl>
                                          <p:spTgt spid="12"/>
                                        </p:tgtEl>
                                        <p:attrNameLst>
                                          <p:attrName>ppt_x</p:attrName>
                                          <p:attrName>ppt_y</p:attrName>
                                        </p:attrNameLst>
                                      </p:cBhvr>
                                      <p:rCtr x="-3503" y="4167"/>
                                    </p:animMotion>
                                  </p:childTnLst>
                                </p:cTn>
                              </p:par>
                              <p:par>
                                <p:cTn id="7" presetID="10" presetClass="entr" presetSubtype="0" fill="hold" nodeType="withEffect">
                                  <p:stCondLst>
                                    <p:cond delay="375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nodeType="withEffect">
                                  <p:stCondLst>
                                    <p:cond delay="11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26B6F0AE-3C2E-0BC0-32B1-A052D7965114}"/>
              </a:ext>
            </a:extLst>
          </p:cNvPr>
          <p:cNvGrpSpPr/>
          <p:nvPr/>
        </p:nvGrpSpPr>
        <p:grpSpPr>
          <a:xfrm>
            <a:off x="5133025" y="1411988"/>
            <a:ext cx="1925948" cy="1928352"/>
            <a:chOff x="250093" y="3981568"/>
            <a:chExt cx="874892" cy="875984"/>
          </a:xfrm>
        </p:grpSpPr>
        <p:sp>
          <p:nvSpPr>
            <p:cNvPr id="2" name="Oval 24">
              <a:extLst>
                <a:ext uri="{FF2B5EF4-FFF2-40B4-BE49-F238E27FC236}">
                  <a16:creationId xmlns:a16="http://schemas.microsoft.com/office/drawing/2014/main" id="{9678236E-7B77-B6F2-C441-2C07D4E347D4}"/>
                </a:ext>
              </a:extLst>
            </p:cNvPr>
            <p:cNvSpPr>
              <a:spLocks noChangeArrowheads="1"/>
            </p:cNvSpPr>
            <p:nvPr/>
          </p:nvSpPr>
          <p:spPr bwMode="auto">
            <a:xfrm>
              <a:off x="250093" y="3981568"/>
              <a:ext cx="874892" cy="875984"/>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3" name="Immagine 2">
              <a:extLst>
                <a:ext uri="{FF2B5EF4-FFF2-40B4-BE49-F238E27FC236}">
                  <a16:creationId xmlns:a16="http://schemas.microsoft.com/office/drawing/2014/main" id="{A501D1AB-F3D2-1F08-1A8D-EB270E542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622" y="4185901"/>
              <a:ext cx="477834" cy="477834"/>
            </a:xfrm>
            <a:prstGeom prst="rect">
              <a:avLst/>
            </a:prstGeom>
          </p:spPr>
        </p:pic>
      </p:grpSp>
      <p:sp>
        <p:nvSpPr>
          <p:cNvPr id="5" name="TextBox 345">
            <a:extLst>
              <a:ext uri="{FF2B5EF4-FFF2-40B4-BE49-F238E27FC236}">
                <a16:creationId xmlns:a16="http://schemas.microsoft.com/office/drawing/2014/main" id="{BB07084D-4548-A01F-1674-D4AA1358BF0B}"/>
              </a:ext>
            </a:extLst>
          </p:cNvPr>
          <p:cNvSpPr txBox="1"/>
          <p:nvPr/>
        </p:nvSpPr>
        <p:spPr>
          <a:xfrm>
            <a:off x="1758079" y="3429000"/>
            <a:ext cx="8675841" cy="615553"/>
          </a:xfrm>
          <a:prstGeom prst="rect">
            <a:avLst/>
          </a:prstGeom>
          <a:noFill/>
        </p:spPr>
        <p:txBody>
          <a:bodyPr wrap="square" lIns="0" tIns="0" rIns="0" bIns="0" rtlCol="0">
            <a:spAutoFit/>
          </a:bodyPr>
          <a:lstStyle/>
          <a:p>
            <a:pPr algn="ctr"/>
            <a:r>
              <a:rPr lang="it-IT" sz="4000" b="1" dirty="0">
                <a:solidFill>
                  <a:srgbClr val="002060"/>
                </a:solidFill>
                <a:latin typeface="Segoe UI" panose="020B0502040204020203" pitchFamily="34" charset="0"/>
                <a:cs typeface="Segoe UI" panose="020B0502040204020203" pitchFamily="34" charset="0"/>
              </a:rPr>
              <a:t>The Dataset</a:t>
            </a:r>
            <a:endParaRPr lang="en-US" sz="4000" b="1" dirty="0">
              <a:solidFill>
                <a:srgbClr val="002060"/>
              </a:solidFill>
              <a:latin typeface="Segoe UI" panose="020B0502040204020203" pitchFamily="34" charset="0"/>
              <a:cs typeface="Segoe UI" panose="020B0502040204020203" pitchFamily="34" charset="0"/>
            </a:endParaRPr>
          </a:p>
        </p:txBody>
      </p:sp>
      <p:grpSp>
        <p:nvGrpSpPr>
          <p:cNvPr id="6" name="Group 93">
            <a:extLst>
              <a:ext uri="{FF2B5EF4-FFF2-40B4-BE49-F238E27FC236}">
                <a16:creationId xmlns:a16="http://schemas.microsoft.com/office/drawing/2014/main" id="{C8541B66-0333-EB00-ECFE-EFCF63C1A2EC}"/>
              </a:ext>
            </a:extLst>
          </p:cNvPr>
          <p:cNvGrpSpPr/>
          <p:nvPr/>
        </p:nvGrpSpPr>
        <p:grpSpPr>
          <a:xfrm rot="3072499">
            <a:off x="10556448" y="3317264"/>
            <a:ext cx="4039236" cy="5463783"/>
            <a:chOff x="4855953" y="-2833465"/>
            <a:chExt cx="8948964" cy="12105059"/>
          </a:xfrm>
        </p:grpSpPr>
        <p:sp>
          <p:nvSpPr>
            <p:cNvPr id="7" name="Freeform 10">
              <a:extLst>
                <a:ext uri="{FF2B5EF4-FFF2-40B4-BE49-F238E27FC236}">
                  <a16:creationId xmlns:a16="http://schemas.microsoft.com/office/drawing/2014/main" id="{2323F8B6-EE48-3B33-FD25-78F937D0416F}"/>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2696FEF2-CD01-2F22-51CC-23199D2EBF50}"/>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12">
              <a:extLst>
                <a:ext uri="{FF2B5EF4-FFF2-40B4-BE49-F238E27FC236}">
                  <a16:creationId xmlns:a16="http://schemas.microsoft.com/office/drawing/2014/main" id="{97185908-A768-6D1B-F2B4-AC8237431371}"/>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3">
            <a:extLst>
              <a:ext uri="{FF2B5EF4-FFF2-40B4-BE49-F238E27FC236}">
                <a16:creationId xmlns:a16="http://schemas.microsoft.com/office/drawing/2014/main" id="{00CD6015-A1A8-5F5F-2028-1EDA9670764B}"/>
              </a:ext>
            </a:extLst>
          </p:cNvPr>
          <p:cNvGrpSpPr/>
          <p:nvPr/>
        </p:nvGrpSpPr>
        <p:grpSpPr>
          <a:xfrm rot="3072499">
            <a:off x="-2351301" y="-2281921"/>
            <a:ext cx="4039236" cy="5463783"/>
            <a:chOff x="4855953" y="-2833465"/>
            <a:chExt cx="8948964" cy="12105059"/>
          </a:xfrm>
        </p:grpSpPr>
        <p:sp>
          <p:nvSpPr>
            <p:cNvPr id="11" name="Freeform 10">
              <a:extLst>
                <a:ext uri="{FF2B5EF4-FFF2-40B4-BE49-F238E27FC236}">
                  <a16:creationId xmlns:a16="http://schemas.microsoft.com/office/drawing/2014/main" id="{DAE42357-1CF1-BF72-E338-A5A56E703351}"/>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2A8BC292-2DD6-2EAC-7059-697E153FD812}"/>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049FD73A-72C4-C7E9-1121-BEF2E6CA0915}"/>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186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95" name="Google Shape;95;p18"/>
          <p:cNvSpPr/>
          <p:nvPr/>
        </p:nvSpPr>
        <p:spPr>
          <a:xfrm>
            <a:off x="3939169" y="1819425"/>
            <a:ext cx="4570925" cy="4164333"/>
          </a:xfrm>
          <a:custGeom>
            <a:avLst/>
            <a:gdLst/>
            <a:ahLst/>
            <a:cxnLst/>
            <a:rect l="l" t="t" r="r" b="b"/>
            <a:pathLst>
              <a:path w="131273" h="119596" extrusionOk="0">
                <a:moveTo>
                  <a:pt x="65636" y="0"/>
                </a:moveTo>
                <a:cubicBezTo>
                  <a:pt x="50334" y="0"/>
                  <a:pt x="35031" y="5839"/>
                  <a:pt x="23354" y="17516"/>
                </a:cubicBezTo>
                <a:cubicBezTo>
                  <a:pt x="0" y="40870"/>
                  <a:pt x="0" y="78726"/>
                  <a:pt x="23354" y="102080"/>
                </a:cubicBezTo>
                <a:cubicBezTo>
                  <a:pt x="35031" y="113757"/>
                  <a:pt x="50334" y="119595"/>
                  <a:pt x="65636" y="119595"/>
                </a:cubicBezTo>
                <a:cubicBezTo>
                  <a:pt x="80939" y="119595"/>
                  <a:pt x="96241" y="113757"/>
                  <a:pt x="107918" y="102080"/>
                </a:cubicBezTo>
                <a:cubicBezTo>
                  <a:pt x="131272" y="78726"/>
                  <a:pt x="131272" y="40870"/>
                  <a:pt x="107918" y="17516"/>
                </a:cubicBezTo>
                <a:cubicBezTo>
                  <a:pt x="96241" y="5839"/>
                  <a:pt x="80939" y="0"/>
                  <a:pt x="65636"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97" name="Google Shape;97;p18"/>
          <p:cNvSpPr/>
          <p:nvPr/>
        </p:nvSpPr>
        <p:spPr>
          <a:xfrm>
            <a:off x="4227144" y="1884508"/>
            <a:ext cx="3995200" cy="3995200"/>
          </a:xfrm>
          <a:prstGeom prst="pie">
            <a:avLst>
              <a:gd name="adj1" fmla="val 16171305"/>
              <a:gd name="adj2" fmla="val 5383629"/>
            </a:avLst>
          </a:prstGeom>
          <a:gradFill>
            <a:gsLst>
              <a:gs pos="0">
                <a:srgbClr val="7CEFD8"/>
              </a:gs>
              <a:gs pos="0">
                <a:srgbClr val="6672E4"/>
              </a:gs>
              <a:gs pos="100000">
                <a:srgbClr val="882BE5"/>
              </a:gs>
            </a:gsLst>
            <a:lin ang="5400000" scaled="1"/>
          </a:gradFill>
          <a:ln>
            <a:noFill/>
          </a:ln>
        </p:spPr>
        <p:txBody>
          <a:bodyPr spcFirstLastPara="1" wrap="square" lIns="121900" tIns="121900" rIns="121900" bIns="121900" anchor="ctr" anchorCtr="0">
            <a:noAutofit/>
          </a:bodyPr>
          <a:lstStyle/>
          <a:p>
            <a:endParaRPr sz="2400" dirty="0"/>
          </a:p>
        </p:txBody>
      </p:sp>
      <p:sp>
        <p:nvSpPr>
          <p:cNvPr id="99" name="Google Shape;99;p18"/>
          <p:cNvSpPr/>
          <p:nvPr/>
        </p:nvSpPr>
        <p:spPr>
          <a:xfrm>
            <a:off x="4227152" y="1884508"/>
            <a:ext cx="3995200" cy="3995200"/>
          </a:xfrm>
          <a:prstGeom prst="pie">
            <a:avLst>
              <a:gd name="adj1" fmla="val 5389940"/>
              <a:gd name="adj2" fmla="val 16180858"/>
            </a:avLst>
          </a:prstGeom>
          <a:gradFill>
            <a:gsLst>
              <a:gs pos="0">
                <a:srgbClr val="7CEFD8"/>
              </a:gs>
              <a:gs pos="100000">
                <a:srgbClr val="6672E4"/>
              </a:gs>
              <a:gs pos="100000">
                <a:srgbClr val="882BE5"/>
              </a:gs>
            </a:gsLst>
            <a:lin ang="5400000" scaled="1"/>
          </a:gradFill>
          <a:ln>
            <a:noFill/>
          </a:ln>
        </p:spPr>
        <p:txBody>
          <a:bodyPr spcFirstLastPara="1" wrap="square" lIns="121900" tIns="121900" rIns="121900" bIns="121900" anchor="ctr" anchorCtr="0">
            <a:noAutofit/>
          </a:bodyPr>
          <a:lstStyle/>
          <a:p>
            <a:endParaRPr sz="2400"/>
          </a:p>
        </p:txBody>
      </p:sp>
      <p:sp>
        <p:nvSpPr>
          <p:cNvPr id="101" name="Google Shape;101;p18"/>
          <p:cNvSpPr txBox="1"/>
          <p:nvPr/>
        </p:nvSpPr>
        <p:spPr>
          <a:xfrm>
            <a:off x="7284127" y="3810910"/>
            <a:ext cx="798800" cy="3072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50%</a:t>
            </a:r>
          </a:p>
        </p:txBody>
      </p:sp>
      <p:sp>
        <p:nvSpPr>
          <p:cNvPr id="105" name="Google Shape;105;p18"/>
          <p:cNvSpPr txBox="1"/>
          <p:nvPr/>
        </p:nvSpPr>
        <p:spPr>
          <a:xfrm>
            <a:off x="4362828" y="3860902"/>
            <a:ext cx="798800" cy="3072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267" b="1" dirty="0">
                <a:solidFill>
                  <a:schemeClr val="lt1"/>
                </a:solidFill>
                <a:latin typeface="Roboto"/>
                <a:ea typeface="Roboto"/>
                <a:cs typeface="Roboto"/>
                <a:sym typeface="Roboto"/>
              </a:rPr>
              <a:t>50%</a:t>
            </a:r>
            <a:endParaRPr sz="2267" b="1" dirty="0">
              <a:solidFill>
                <a:schemeClr val="lt1"/>
              </a:solidFill>
              <a:latin typeface="Roboto"/>
              <a:ea typeface="Roboto"/>
              <a:cs typeface="Roboto"/>
              <a:sym typeface="Roboto"/>
            </a:endParaRPr>
          </a:p>
        </p:txBody>
      </p:sp>
      <p:sp>
        <p:nvSpPr>
          <p:cNvPr id="2" name="Rectangle 118">
            <a:extLst>
              <a:ext uri="{FF2B5EF4-FFF2-40B4-BE49-F238E27FC236}">
                <a16:creationId xmlns:a16="http://schemas.microsoft.com/office/drawing/2014/main" id="{DB5BE454-591B-02C0-6DED-00D45C5760BC}"/>
              </a:ext>
            </a:extLst>
          </p:cNvPr>
          <p:cNvSpPr/>
          <p:nvPr/>
        </p:nvSpPr>
        <p:spPr>
          <a:xfrm>
            <a:off x="977418" y="3597849"/>
            <a:ext cx="2914286" cy="769441"/>
          </a:xfrm>
          <a:prstGeom prst="rect">
            <a:avLst/>
          </a:prstGeom>
        </p:spPr>
        <p:txBody>
          <a:bodyPr wrap="square" lIns="0" tIns="0" rIns="0" bIns="0">
            <a:spAutoFit/>
          </a:bodyPr>
          <a:lstStyle/>
          <a:p>
            <a:pPr algn="ctr"/>
            <a:r>
              <a:rPr lang="en-US" sz="2500" b="1" i="1" dirty="0">
                <a:solidFill>
                  <a:srgbClr val="002060"/>
                </a:solidFill>
                <a:latin typeface="+mj-lt"/>
                <a:cs typeface="Segoe UI" panose="020B0502040204020203" pitchFamily="34" charset="0"/>
              </a:rPr>
              <a:t>1 Million Pristine Images</a:t>
            </a:r>
          </a:p>
        </p:txBody>
      </p:sp>
      <p:sp>
        <p:nvSpPr>
          <p:cNvPr id="3" name="Rectangle 118">
            <a:extLst>
              <a:ext uri="{FF2B5EF4-FFF2-40B4-BE49-F238E27FC236}">
                <a16:creationId xmlns:a16="http://schemas.microsoft.com/office/drawing/2014/main" id="{0A03595D-95A6-4E40-0F03-5DB4B35FDE22}"/>
              </a:ext>
            </a:extLst>
          </p:cNvPr>
          <p:cNvSpPr/>
          <p:nvPr/>
        </p:nvSpPr>
        <p:spPr>
          <a:xfrm>
            <a:off x="8358020" y="3580956"/>
            <a:ext cx="2914286" cy="1154162"/>
          </a:xfrm>
          <a:prstGeom prst="rect">
            <a:avLst/>
          </a:prstGeom>
        </p:spPr>
        <p:txBody>
          <a:bodyPr wrap="square" lIns="0" tIns="0" rIns="0" bIns="0">
            <a:spAutoFit/>
          </a:bodyPr>
          <a:lstStyle/>
          <a:p>
            <a:pPr algn="ctr"/>
            <a:r>
              <a:rPr lang="en-US" sz="2500" b="1" i="1" dirty="0">
                <a:solidFill>
                  <a:srgbClr val="002060"/>
                </a:solidFill>
                <a:latin typeface="+mj-lt"/>
                <a:cs typeface="Segoe UI" panose="020B0502040204020203" pitchFamily="34" charset="0"/>
              </a:rPr>
              <a:t>1 Million Fake</a:t>
            </a:r>
          </a:p>
          <a:p>
            <a:pPr algn="ctr"/>
            <a:r>
              <a:rPr lang="en-US" sz="2500" b="1" i="1" dirty="0">
                <a:solidFill>
                  <a:srgbClr val="002060"/>
                </a:solidFill>
                <a:latin typeface="+mj-lt"/>
                <a:cs typeface="Segoe UI" panose="020B0502040204020203" pitchFamily="34" charset="0"/>
              </a:rPr>
              <a:t>Images</a:t>
            </a:r>
          </a:p>
          <a:p>
            <a:pPr algn="ctr"/>
            <a:r>
              <a:rPr lang="en-US" sz="2500" b="1" i="1" dirty="0">
                <a:solidFill>
                  <a:srgbClr val="002060"/>
                </a:solidFill>
                <a:latin typeface="+mj-lt"/>
                <a:cs typeface="Segoe UI" panose="020B0502040204020203" pitchFamily="34" charset="0"/>
              </a:rPr>
              <a:t>(Stable Diffusion)</a:t>
            </a:r>
          </a:p>
        </p:txBody>
      </p:sp>
      <p:sp>
        <p:nvSpPr>
          <p:cNvPr id="6" name="TextBox 345">
            <a:extLst>
              <a:ext uri="{FF2B5EF4-FFF2-40B4-BE49-F238E27FC236}">
                <a16:creationId xmlns:a16="http://schemas.microsoft.com/office/drawing/2014/main" id="{2C19E9AA-E604-097E-0D1A-3F1AE87163A3}"/>
              </a:ext>
            </a:extLst>
          </p:cNvPr>
          <p:cNvSpPr txBox="1"/>
          <p:nvPr/>
        </p:nvSpPr>
        <p:spPr>
          <a:xfrm>
            <a:off x="1758079" y="290514"/>
            <a:ext cx="8675841" cy="615553"/>
          </a:xfrm>
          <a:prstGeom prst="rect">
            <a:avLst/>
          </a:prstGeom>
          <a:noFill/>
        </p:spPr>
        <p:txBody>
          <a:bodyPr wrap="square" lIns="0" tIns="0" rIns="0" bIns="0" rtlCol="0">
            <a:spAutoFit/>
          </a:bodyPr>
          <a:lstStyle/>
          <a:p>
            <a:pPr algn="ctr"/>
            <a:r>
              <a:rPr lang="it-IT" sz="4000" b="1" dirty="0">
                <a:solidFill>
                  <a:srgbClr val="002060"/>
                </a:solidFill>
                <a:latin typeface="Segoe UI" panose="020B0502040204020203" pitchFamily="34" charset="0"/>
                <a:cs typeface="Segoe UI" panose="020B0502040204020203" pitchFamily="34" charset="0"/>
              </a:rPr>
              <a:t>The Dataset</a:t>
            </a:r>
            <a:endParaRPr lang="en-US" sz="4000" b="1" dirty="0">
              <a:solidFill>
                <a:srgbClr val="002060"/>
              </a:solidFill>
              <a:latin typeface="Segoe UI" panose="020B0502040204020203" pitchFamily="34" charset="0"/>
              <a:cs typeface="Segoe UI" panose="020B0502040204020203" pitchFamily="34" charset="0"/>
            </a:endParaRPr>
          </a:p>
        </p:txBody>
      </p:sp>
      <p:grpSp>
        <p:nvGrpSpPr>
          <p:cNvPr id="7" name="Group 93">
            <a:extLst>
              <a:ext uri="{FF2B5EF4-FFF2-40B4-BE49-F238E27FC236}">
                <a16:creationId xmlns:a16="http://schemas.microsoft.com/office/drawing/2014/main" id="{CB50DDFD-FA92-5FE5-5DE5-8185B96650C2}"/>
              </a:ext>
            </a:extLst>
          </p:cNvPr>
          <p:cNvGrpSpPr/>
          <p:nvPr/>
        </p:nvGrpSpPr>
        <p:grpSpPr>
          <a:xfrm rot="3072499">
            <a:off x="10556448" y="3317264"/>
            <a:ext cx="4039236" cy="5463783"/>
            <a:chOff x="4855953" y="-2833465"/>
            <a:chExt cx="8948964" cy="12105059"/>
          </a:xfrm>
        </p:grpSpPr>
        <p:sp>
          <p:nvSpPr>
            <p:cNvPr id="8" name="Freeform 10">
              <a:extLst>
                <a:ext uri="{FF2B5EF4-FFF2-40B4-BE49-F238E27FC236}">
                  <a16:creationId xmlns:a16="http://schemas.microsoft.com/office/drawing/2014/main" id="{84749082-1E18-2C92-AC41-D9E3B4FF7344}"/>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11">
              <a:extLst>
                <a:ext uri="{FF2B5EF4-FFF2-40B4-BE49-F238E27FC236}">
                  <a16:creationId xmlns:a16="http://schemas.microsoft.com/office/drawing/2014/main" id="{C8F27FBF-15BE-D333-6529-04754581684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12">
              <a:extLst>
                <a:ext uri="{FF2B5EF4-FFF2-40B4-BE49-F238E27FC236}">
                  <a16:creationId xmlns:a16="http://schemas.microsoft.com/office/drawing/2014/main" id="{3EE86468-3EFE-9A27-D441-092E71259876}"/>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93">
            <a:extLst>
              <a:ext uri="{FF2B5EF4-FFF2-40B4-BE49-F238E27FC236}">
                <a16:creationId xmlns:a16="http://schemas.microsoft.com/office/drawing/2014/main" id="{1E3B6A88-2A98-6399-177F-28D9103B093A}"/>
              </a:ext>
            </a:extLst>
          </p:cNvPr>
          <p:cNvGrpSpPr/>
          <p:nvPr/>
        </p:nvGrpSpPr>
        <p:grpSpPr>
          <a:xfrm rot="3072499">
            <a:off x="-2351301" y="-2281921"/>
            <a:ext cx="4039236" cy="5463783"/>
            <a:chOff x="4855953" y="-2833465"/>
            <a:chExt cx="8948964" cy="12105059"/>
          </a:xfrm>
        </p:grpSpPr>
        <p:sp>
          <p:nvSpPr>
            <p:cNvPr id="12" name="Freeform 10">
              <a:extLst>
                <a:ext uri="{FF2B5EF4-FFF2-40B4-BE49-F238E27FC236}">
                  <a16:creationId xmlns:a16="http://schemas.microsoft.com/office/drawing/2014/main" id="{BECCBD8B-CF7C-BEDD-05A2-465F36C13852}"/>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F3E74BFD-41AF-17A6-97FE-2059AB14F2CB}"/>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12">
              <a:extLst>
                <a:ext uri="{FF2B5EF4-FFF2-40B4-BE49-F238E27FC236}">
                  <a16:creationId xmlns:a16="http://schemas.microsoft.com/office/drawing/2014/main" id="{C9C7074F-1E4A-185A-46B1-6D289BBC4B46}"/>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Ovale 14">
            <a:extLst>
              <a:ext uri="{FF2B5EF4-FFF2-40B4-BE49-F238E27FC236}">
                <a16:creationId xmlns:a16="http://schemas.microsoft.com/office/drawing/2014/main" id="{FA70089C-9043-044B-633C-B3A9E4697CAE}"/>
              </a:ext>
            </a:extLst>
          </p:cNvPr>
          <p:cNvSpPr/>
          <p:nvPr/>
        </p:nvSpPr>
        <p:spPr>
          <a:xfrm>
            <a:off x="5425440" y="3070657"/>
            <a:ext cx="1604934" cy="160493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73B2F983-0C93-F1C6-50DD-EAA89E51777C}"/>
              </a:ext>
            </a:extLst>
          </p:cNvPr>
          <p:cNvSpPr txBox="1"/>
          <p:nvPr/>
        </p:nvSpPr>
        <p:spPr>
          <a:xfrm>
            <a:off x="0" y="6527169"/>
            <a:ext cx="8820150" cy="323165"/>
          </a:xfrm>
          <a:prstGeom prst="rect">
            <a:avLst/>
          </a:prstGeom>
          <a:noFill/>
        </p:spPr>
        <p:txBody>
          <a:bodyPr wrap="square">
            <a:spAutoFit/>
          </a:bodyPr>
          <a:lstStyle/>
          <a:p>
            <a:r>
              <a:rPr lang="en-US" sz="1500" i="1" dirty="0">
                <a:solidFill>
                  <a:srgbClr val="002060"/>
                </a:solidFill>
                <a:latin typeface="+mj-lt"/>
                <a:cs typeface="Segoe UI" panose="020B0502040204020203" pitchFamily="34" charset="0"/>
              </a:rPr>
              <a:t>Davide Alessandro Coccomini</a:t>
            </a:r>
            <a:endParaRPr lang="it-IT" sz="15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D4FC321-B6E0-4335-CE32-2FD240B14E37}"/>
              </a:ext>
            </a:extLst>
          </p:cNvPr>
          <p:cNvPicPr>
            <a:picLocks noChangeAspect="1"/>
          </p:cNvPicPr>
          <p:nvPr/>
        </p:nvPicPr>
        <p:blipFill>
          <a:blip r:embed="rId2"/>
          <a:stretch>
            <a:fillRect/>
          </a:stretch>
        </p:blipFill>
        <p:spPr>
          <a:xfrm>
            <a:off x="542925" y="1958277"/>
            <a:ext cx="11106150" cy="3990975"/>
          </a:xfrm>
          <a:prstGeom prst="rect">
            <a:avLst/>
          </a:prstGeom>
        </p:spPr>
      </p:pic>
      <p:grpSp>
        <p:nvGrpSpPr>
          <p:cNvPr id="5" name="Group 93">
            <a:extLst>
              <a:ext uri="{FF2B5EF4-FFF2-40B4-BE49-F238E27FC236}">
                <a16:creationId xmlns:a16="http://schemas.microsoft.com/office/drawing/2014/main" id="{B83B7A81-D2C4-14B8-F45B-81F10622A560}"/>
              </a:ext>
            </a:extLst>
          </p:cNvPr>
          <p:cNvGrpSpPr/>
          <p:nvPr/>
        </p:nvGrpSpPr>
        <p:grpSpPr>
          <a:xfrm rot="6445265">
            <a:off x="-314157" y="-3080575"/>
            <a:ext cx="4039236" cy="5463783"/>
            <a:chOff x="4855953" y="-2833465"/>
            <a:chExt cx="8948964" cy="12105059"/>
          </a:xfrm>
        </p:grpSpPr>
        <p:sp>
          <p:nvSpPr>
            <p:cNvPr id="6" name="Freeform 10">
              <a:extLst>
                <a:ext uri="{FF2B5EF4-FFF2-40B4-BE49-F238E27FC236}">
                  <a16:creationId xmlns:a16="http://schemas.microsoft.com/office/drawing/2014/main" id="{BAA5B5ED-23E1-8D86-9B1D-7B42F6CCA816}"/>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F4FCF4D3-7C07-039E-CB92-F80AF3629E94}"/>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12">
              <a:extLst>
                <a:ext uri="{FF2B5EF4-FFF2-40B4-BE49-F238E27FC236}">
                  <a16:creationId xmlns:a16="http://schemas.microsoft.com/office/drawing/2014/main" id="{66320F77-EA3A-5CA4-51B1-D7EFBE6FF616}"/>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93">
            <a:extLst>
              <a:ext uri="{FF2B5EF4-FFF2-40B4-BE49-F238E27FC236}">
                <a16:creationId xmlns:a16="http://schemas.microsoft.com/office/drawing/2014/main" id="{4F1467A4-BAE2-3FFD-4960-FD6A4FBE1598}"/>
              </a:ext>
            </a:extLst>
          </p:cNvPr>
          <p:cNvGrpSpPr/>
          <p:nvPr/>
        </p:nvGrpSpPr>
        <p:grpSpPr>
          <a:xfrm rot="6445265">
            <a:off x="8828670" y="5190056"/>
            <a:ext cx="4039236" cy="5463783"/>
            <a:chOff x="4855953" y="-2833465"/>
            <a:chExt cx="8948964" cy="12105059"/>
          </a:xfrm>
        </p:grpSpPr>
        <p:sp>
          <p:nvSpPr>
            <p:cNvPr id="10" name="Freeform 10">
              <a:extLst>
                <a:ext uri="{FF2B5EF4-FFF2-40B4-BE49-F238E27FC236}">
                  <a16:creationId xmlns:a16="http://schemas.microsoft.com/office/drawing/2014/main" id="{9FFB8672-3AC6-38A7-AC7E-71205DA79ACB}"/>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7E6A5AC-58B7-63B8-1E82-AE8ACBAE54EA}"/>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0BB31C78-20E7-6DD7-7083-0A01333CA45D}"/>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93">
            <a:extLst>
              <a:ext uri="{FF2B5EF4-FFF2-40B4-BE49-F238E27FC236}">
                <a16:creationId xmlns:a16="http://schemas.microsoft.com/office/drawing/2014/main" id="{D6AB22D3-A563-34C7-447B-585F8F47044C}"/>
              </a:ext>
            </a:extLst>
          </p:cNvPr>
          <p:cNvGrpSpPr/>
          <p:nvPr/>
        </p:nvGrpSpPr>
        <p:grpSpPr>
          <a:xfrm rot="6445265">
            <a:off x="10775873" y="-4023220"/>
            <a:ext cx="4039236" cy="5463783"/>
            <a:chOff x="4855953" y="-2833465"/>
            <a:chExt cx="8948964" cy="12105059"/>
          </a:xfrm>
        </p:grpSpPr>
        <p:sp>
          <p:nvSpPr>
            <p:cNvPr id="14" name="Freeform 10">
              <a:extLst>
                <a:ext uri="{FF2B5EF4-FFF2-40B4-BE49-F238E27FC236}">
                  <a16:creationId xmlns:a16="http://schemas.microsoft.com/office/drawing/2014/main" id="{F78017C0-159B-8FD7-5CB3-3BC494DA3A4E}"/>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FE7BA964-BDCC-8837-960E-382719A2AD0A}"/>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12">
              <a:extLst>
                <a:ext uri="{FF2B5EF4-FFF2-40B4-BE49-F238E27FC236}">
                  <a16:creationId xmlns:a16="http://schemas.microsoft.com/office/drawing/2014/main" id="{DFC140E0-2687-51DF-DA17-9E8E9CEFD237}"/>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7" name="TextBox 345">
            <a:extLst>
              <a:ext uri="{FF2B5EF4-FFF2-40B4-BE49-F238E27FC236}">
                <a16:creationId xmlns:a16="http://schemas.microsoft.com/office/drawing/2014/main" id="{D8D9631E-D216-0CB1-B71C-3F85F9DC48AD}"/>
              </a:ext>
            </a:extLst>
          </p:cNvPr>
          <p:cNvSpPr txBox="1"/>
          <p:nvPr/>
        </p:nvSpPr>
        <p:spPr>
          <a:xfrm>
            <a:off x="1758079" y="290514"/>
            <a:ext cx="8675841" cy="615553"/>
          </a:xfrm>
          <a:prstGeom prst="rect">
            <a:avLst/>
          </a:prstGeom>
          <a:noFill/>
        </p:spPr>
        <p:txBody>
          <a:bodyPr wrap="square" lIns="0" tIns="0" rIns="0" bIns="0" rtlCol="0">
            <a:spAutoFit/>
          </a:bodyPr>
          <a:lstStyle/>
          <a:p>
            <a:pPr algn="ctr"/>
            <a:r>
              <a:rPr lang="en-US" sz="4000" b="1" dirty="0">
                <a:solidFill>
                  <a:srgbClr val="002060"/>
                </a:solidFill>
                <a:latin typeface="Segoe UI" panose="020B0502040204020203" pitchFamily="34" charset="0"/>
                <a:cs typeface="Segoe UI" panose="020B0502040204020203" pitchFamily="34" charset="0"/>
              </a:rPr>
              <a:t>Fingerprint</a:t>
            </a:r>
          </a:p>
        </p:txBody>
      </p:sp>
      <p:sp>
        <p:nvSpPr>
          <p:cNvPr id="18" name="Rectangle 118">
            <a:extLst>
              <a:ext uri="{FF2B5EF4-FFF2-40B4-BE49-F238E27FC236}">
                <a16:creationId xmlns:a16="http://schemas.microsoft.com/office/drawing/2014/main" id="{901D5C40-953D-1C9A-586E-C5D478F93693}"/>
              </a:ext>
            </a:extLst>
          </p:cNvPr>
          <p:cNvSpPr/>
          <p:nvPr/>
        </p:nvSpPr>
        <p:spPr>
          <a:xfrm>
            <a:off x="3656285" y="933822"/>
            <a:ext cx="4879427" cy="323165"/>
          </a:xfrm>
          <a:prstGeom prst="rect">
            <a:avLst/>
          </a:prstGeom>
        </p:spPr>
        <p:txBody>
          <a:bodyPr wrap="square" lIns="0" tIns="0" rIns="0" bIns="0">
            <a:spAutoFit/>
          </a:bodyPr>
          <a:lstStyle/>
          <a:p>
            <a:pPr algn="ctr"/>
            <a:r>
              <a:rPr lang="en-US" sz="2100" i="1" dirty="0">
                <a:solidFill>
                  <a:srgbClr val="002060"/>
                </a:solidFill>
                <a:latin typeface="+mj-lt"/>
                <a:cs typeface="Segoe UI" panose="020B0502040204020203" pitchFamily="34" charset="0"/>
              </a:rPr>
              <a:t>Synthetic Images tends to have fingerprints</a:t>
            </a:r>
          </a:p>
        </p:txBody>
      </p:sp>
      <p:sp>
        <p:nvSpPr>
          <p:cNvPr id="19" name="Rectangle 118">
            <a:extLst>
              <a:ext uri="{FF2B5EF4-FFF2-40B4-BE49-F238E27FC236}">
                <a16:creationId xmlns:a16="http://schemas.microsoft.com/office/drawing/2014/main" id="{5D0D2F78-3586-67C0-E349-2FF920CF07DB}"/>
              </a:ext>
            </a:extLst>
          </p:cNvPr>
          <p:cNvSpPr/>
          <p:nvPr/>
        </p:nvSpPr>
        <p:spPr>
          <a:xfrm>
            <a:off x="133501" y="6265318"/>
            <a:ext cx="13049099" cy="461665"/>
          </a:xfrm>
          <a:prstGeom prst="rect">
            <a:avLst/>
          </a:prstGeom>
        </p:spPr>
        <p:txBody>
          <a:bodyPr wrap="square" lIns="0" tIns="0" rIns="0" bIns="0">
            <a:spAutoFit/>
          </a:bodyPr>
          <a:lstStyle/>
          <a:p>
            <a:r>
              <a:rPr lang="it-IT" sz="1500" i="1" dirty="0">
                <a:solidFill>
                  <a:srgbClr val="002060"/>
                </a:solidFill>
                <a:latin typeface="+mj-lt"/>
                <a:cs typeface="Segoe UI" panose="020B0502040204020203" pitchFamily="34" charset="0"/>
              </a:rPr>
              <a:t> Riccardo Corvi, Davide Cozzolino, Giovanni Poggi, </a:t>
            </a:r>
            <a:r>
              <a:rPr lang="it-IT" sz="1500" i="1" dirty="0" err="1">
                <a:solidFill>
                  <a:srgbClr val="002060"/>
                </a:solidFill>
                <a:latin typeface="+mj-lt"/>
                <a:cs typeface="Segoe UI" panose="020B0502040204020203" pitchFamily="34" charset="0"/>
              </a:rPr>
              <a:t>Koki</a:t>
            </a:r>
            <a:r>
              <a:rPr lang="it-IT" sz="1500" i="1" dirty="0">
                <a:solidFill>
                  <a:srgbClr val="002060"/>
                </a:solidFill>
                <a:latin typeface="+mj-lt"/>
                <a:cs typeface="Segoe UI" panose="020B0502040204020203" pitchFamily="34" charset="0"/>
              </a:rPr>
              <a:t> Nagano, Luisa </a:t>
            </a:r>
            <a:r>
              <a:rPr lang="it-IT" sz="1500" i="1" dirty="0" err="1">
                <a:solidFill>
                  <a:srgbClr val="002060"/>
                </a:solidFill>
                <a:latin typeface="+mj-lt"/>
                <a:cs typeface="Segoe UI" panose="020B0502040204020203" pitchFamily="34" charset="0"/>
              </a:rPr>
              <a:t>Verdoliva</a:t>
            </a:r>
            <a:r>
              <a:rPr lang="it-IT" sz="1500" i="1" dirty="0">
                <a:solidFill>
                  <a:srgbClr val="002060"/>
                </a:solidFill>
                <a:latin typeface="+mj-lt"/>
                <a:cs typeface="Segoe UI" panose="020B0502040204020203" pitchFamily="34" charset="0"/>
              </a:rPr>
              <a:t>:</a:t>
            </a:r>
          </a:p>
          <a:p>
            <a:r>
              <a:rPr lang="it-IT" sz="1500" i="1" dirty="0">
                <a:solidFill>
                  <a:srgbClr val="002060"/>
                </a:solidFill>
                <a:latin typeface="+mj-lt"/>
                <a:cs typeface="Segoe UI" panose="020B0502040204020203" pitchFamily="34" charset="0"/>
              </a:rPr>
              <a:t> </a:t>
            </a:r>
            <a:r>
              <a:rPr lang="en-US" sz="1500" i="1" dirty="0">
                <a:solidFill>
                  <a:srgbClr val="002060"/>
                </a:solidFill>
                <a:latin typeface="+mj-lt"/>
                <a:cs typeface="Segoe UI" panose="020B0502040204020203" pitchFamily="34" charset="0"/>
              </a:rPr>
              <a:t>Intriguing properties of synthetic images: from generative adversarial networks to diffusion models</a:t>
            </a:r>
          </a:p>
        </p:txBody>
      </p:sp>
      <p:sp>
        <p:nvSpPr>
          <p:cNvPr id="21" name="Rectangle 118">
            <a:extLst>
              <a:ext uri="{FF2B5EF4-FFF2-40B4-BE49-F238E27FC236}">
                <a16:creationId xmlns:a16="http://schemas.microsoft.com/office/drawing/2014/main" id="{1DA35A67-767A-F383-F28A-AF9FE4E87823}"/>
              </a:ext>
            </a:extLst>
          </p:cNvPr>
          <p:cNvSpPr/>
          <p:nvPr/>
        </p:nvSpPr>
        <p:spPr>
          <a:xfrm rot="16200000">
            <a:off x="-551151" y="4933581"/>
            <a:ext cx="1957320" cy="230832"/>
          </a:xfrm>
          <a:prstGeom prst="rect">
            <a:avLst/>
          </a:prstGeom>
        </p:spPr>
        <p:txBody>
          <a:bodyPr wrap="square" lIns="0" tIns="0" rIns="0" bIns="0">
            <a:spAutoFit/>
          </a:bodyPr>
          <a:lstStyle/>
          <a:p>
            <a:pPr algn="ctr"/>
            <a:r>
              <a:rPr lang="it-IT" sz="1500" b="1" i="1" dirty="0">
                <a:solidFill>
                  <a:srgbClr val="002060"/>
                </a:solidFill>
                <a:latin typeface="+mj-lt"/>
                <a:cs typeface="Segoe UI" panose="020B0502040204020203" pitchFamily="34" charset="0"/>
              </a:rPr>
              <a:t>Frequency Domain</a:t>
            </a:r>
            <a:endParaRPr lang="en-US" sz="1500" b="1" i="1" dirty="0">
              <a:solidFill>
                <a:srgbClr val="002060"/>
              </a:solidFill>
              <a:latin typeface="+mj-lt"/>
              <a:cs typeface="Segoe UI" panose="020B0502040204020203" pitchFamily="34" charset="0"/>
            </a:endParaRPr>
          </a:p>
        </p:txBody>
      </p:sp>
    </p:spTree>
    <p:extLst>
      <p:ext uri="{BB962C8B-B14F-4D97-AF65-F5344CB8AC3E}">
        <p14:creationId xmlns:p14="http://schemas.microsoft.com/office/powerpoint/2010/main" val="263218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F32A5E08-DAB7-4688-9995-64BE90AA2F83}"/>
              </a:ext>
            </a:extLst>
          </p:cNvPr>
          <p:cNvGrpSpPr/>
          <p:nvPr/>
        </p:nvGrpSpPr>
        <p:grpSpPr>
          <a:xfrm>
            <a:off x="577510" y="1318790"/>
            <a:ext cx="4430272" cy="6043606"/>
            <a:chOff x="117404" y="1951388"/>
            <a:chExt cx="3810340" cy="5197917"/>
          </a:xfrm>
        </p:grpSpPr>
        <p:sp>
          <p:nvSpPr>
            <p:cNvPr id="25" name="Oval 24">
              <a:extLst>
                <a:ext uri="{FF2B5EF4-FFF2-40B4-BE49-F238E27FC236}">
                  <a16:creationId xmlns:a16="http://schemas.microsoft.com/office/drawing/2014/main" id="{EEAF1E36-1F6F-484C-9CA3-D7321F33C7EE}"/>
                </a:ext>
              </a:extLst>
            </p:cNvPr>
            <p:cNvSpPr/>
            <p:nvPr/>
          </p:nvSpPr>
          <p:spPr>
            <a:xfrm>
              <a:off x="218769" y="2438400"/>
              <a:ext cx="3131996" cy="3131996"/>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182ED547-BB7E-4187-9E8C-EA8699D2D1A2}"/>
                </a:ext>
              </a:extLst>
            </p:cNvPr>
            <p:cNvGrpSpPr/>
            <p:nvPr/>
          </p:nvGrpSpPr>
          <p:grpSpPr>
            <a:xfrm>
              <a:off x="524849" y="2442817"/>
              <a:ext cx="2749416" cy="4706488"/>
              <a:chOff x="209099" y="1340526"/>
              <a:chExt cx="3468002" cy="5936574"/>
            </a:xfrm>
          </p:grpSpPr>
          <p:sp>
            <p:nvSpPr>
              <p:cNvPr id="9" name="Freeform 5">
                <a:extLst>
                  <a:ext uri="{FF2B5EF4-FFF2-40B4-BE49-F238E27FC236}">
                    <a16:creationId xmlns:a16="http://schemas.microsoft.com/office/drawing/2014/main" id="{C8571C14-2F27-4E34-B686-6E2CDCF3BA1E}"/>
                  </a:ext>
                </a:extLst>
              </p:cNvPr>
              <p:cNvSpPr>
                <a:spLocks/>
              </p:cNvSpPr>
              <p:nvPr/>
            </p:nvSpPr>
            <p:spPr bwMode="auto">
              <a:xfrm>
                <a:off x="2096528" y="3310241"/>
                <a:ext cx="1340572" cy="1498286"/>
              </a:xfrm>
              <a:custGeom>
                <a:avLst/>
                <a:gdLst>
                  <a:gd name="T0" fmla="*/ 210 w 502"/>
                  <a:gd name="T1" fmla="*/ 73 h 562"/>
                  <a:gd name="T2" fmla="*/ 463 w 502"/>
                  <a:gd name="T3" fmla="*/ 365 h 562"/>
                  <a:gd name="T4" fmla="*/ 463 w 502"/>
                  <a:gd name="T5" fmla="*/ 549 h 562"/>
                  <a:gd name="T6" fmla="*/ 81 w 502"/>
                  <a:gd name="T7" fmla="*/ 311 h 562"/>
                  <a:gd name="T8" fmla="*/ 48 w 502"/>
                  <a:gd name="T9" fmla="*/ 5 h 562"/>
                  <a:gd name="T10" fmla="*/ 210 w 502"/>
                  <a:gd name="T11" fmla="*/ 73 h 562"/>
                </a:gdLst>
                <a:ahLst/>
                <a:cxnLst>
                  <a:cxn ang="0">
                    <a:pos x="T0" y="T1"/>
                  </a:cxn>
                  <a:cxn ang="0">
                    <a:pos x="T2" y="T3"/>
                  </a:cxn>
                  <a:cxn ang="0">
                    <a:pos x="T4" y="T5"/>
                  </a:cxn>
                  <a:cxn ang="0">
                    <a:pos x="T6" y="T7"/>
                  </a:cxn>
                  <a:cxn ang="0">
                    <a:pos x="T8" y="T9"/>
                  </a:cxn>
                  <a:cxn ang="0">
                    <a:pos x="T10" y="T11"/>
                  </a:cxn>
                </a:cxnLst>
                <a:rect l="0" t="0" r="r" b="b"/>
                <a:pathLst>
                  <a:path w="502" h="562">
                    <a:moveTo>
                      <a:pt x="210" y="73"/>
                    </a:moveTo>
                    <a:cubicBezTo>
                      <a:pt x="210" y="73"/>
                      <a:pt x="450" y="325"/>
                      <a:pt x="463" y="365"/>
                    </a:cubicBezTo>
                    <a:cubicBezTo>
                      <a:pt x="475" y="405"/>
                      <a:pt x="502" y="535"/>
                      <a:pt x="463" y="549"/>
                    </a:cubicBezTo>
                    <a:cubicBezTo>
                      <a:pt x="423" y="562"/>
                      <a:pt x="161" y="540"/>
                      <a:pt x="81" y="311"/>
                    </a:cubicBezTo>
                    <a:cubicBezTo>
                      <a:pt x="0" y="81"/>
                      <a:pt x="30" y="9"/>
                      <a:pt x="48" y="5"/>
                    </a:cubicBezTo>
                    <a:cubicBezTo>
                      <a:pt x="66" y="0"/>
                      <a:pt x="157" y="17"/>
                      <a:pt x="210" y="73"/>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600A3A6C-7791-471C-A365-60A8E27824DF}"/>
                  </a:ext>
                </a:extLst>
              </p:cNvPr>
              <p:cNvSpPr>
                <a:spLocks/>
              </p:cNvSpPr>
              <p:nvPr/>
            </p:nvSpPr>
            <p:spPr bwMode="auto">
              <a:xfrm>
                <a:off x="1614814" y="1340526"/>
                <a:ext cx="1248001" cy="2249144"/>
              </a:xfrm>
              <a:custGeom>
                <a:avLst/>
                <a:gdLst>
                  <a:gd name="T0" fmla="*/ 413 w 467"/>
                  <a:gd name="T1" fmla="*/ 409 h 844"/>
                  <a:gd name="T2" fmla="*/ 420 w 467"/>
                  <a:gd name="T3" fmla="*/ 446 h 844"/>
                  <a:gd name="T4" fmla="*/ 410 w 467"/>
                  <a:gd name="T5" fmla="*/ 586 h 844"/>
                  <a:gd name="T6" fmla="*/ 431 w 467"/>
                  <a:gd name="T7" fmla="*/ 664 h 844"/>
                  <a:gd name="T8" fmla="*/ 371 w 467"/>
                  <a:gd name="T9" fmla="*/ 820 h 844"/>
                  <a:gd name="T10" fmla="*/ 99 w 467"/>
                  <a:gd name="T11" fmla="*/ 595 h 844"/>
                  <a:gd name="T12" fmla="*/ 87 w 467"/>
                  <a:gd name="T13" fmla="*/ 476 h 844"/>
                  <a:gd name="T14" fmla="*/ 87 w 467"/>
                  <a:gd name="T15" fmla="*/ 475 h 844"/>
                  <a:gd name="T16" fmla="*/ 93 w 467"/>
                  <a:gd name="T17" fmla="*/ 438 h 844"/>
                  <a:gd name="T18" fmla="*/ 0 w 467"/>
                  <a:gd name="T19" fmla="*/ 380 h 844"/>
                  <a:gd name="T20" fmla="*/ 39 w 467"/>
                  <a:gd name="T21" fmla="*/ 228 h 844"/>
                  <a:gd name="T22" fmla="*/ 62 w 467"/>
                  <a:gd name="T23" fmla="*/ 98 h 844"/>
                  <a:gd name="T24" fmla="*/ 31 w 467"/>
                  <a:gd name="T25" fmla="*/ 98 h 844"/>
                  <a:gd name="T26" fmla="*/ 146 w 467"/>
                  <a:gd name="T27" fmla="*/ 4 h 844"/>
                  <a:gd name="T28" fmla="*/ 205 w 467"/>
                  <a:gd name="T29" fmla="*/ 14 h 844"/>
                  <a:gd name="T30" fmla="*/ 297 w 467"/>
                  <a:gd name="T31" fmla="*/ 15 h 844"/>
                  <a:gd name="T32" fmla="*/ 413 w 467"/>
                  <a:gd name="T33" fmla="*/ 49 h 844"/>
                  <a:gd name="T34" fmla="*/ 422 w 467"/>
                  <a:gd name="T35" fmla="*/ 72 h 844"/>
                  <a:gd name="T36" fmla="*/ 424 w 467"/>
                  <a:gd name="T37" fmla="*/ 86 h 844"/>
                  <a:gd name="T38" fmla="*/ 410 w 467"/>
                  <a:gd name="T39" fmla="*/ 124 h 844"/>
                  <a:gd name="T40" fmla="*/ 432 w 467"/>
                  <a:gd name="T41" fmla="*/ 249 h 844"/>
                  <a:gd name="T42" fmla="*/ 446 w 467"/>
                  <a:gd name="T43" fmla="*/ 374 h 844"/>
                  <a:gd name="T44" fmla="*/ 446 w 467"/>
                  <a:gd name="T45" fmla="*/ 409 h 844"/>
                  <a:gd name="T46" fmla="*/ 413 w 467"/>
                  <a:gd name="T47" fmla="*/ 40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844">
                    <a:moveTo>
                      <a:pt x="413" y="409"/>
                    </a:moveTo>
                    <a:cubicBezTo>
                      <a:pt x="413" y="409"/>
                      <a:pt x="425" y="426"/>
                      <a:pt x="420" y="446"/>
                    </a:cubicBezTo>
                    <a:cubicBezTo>
                      <a:pt x="415" y="465"/>
                      <a:pt x="385" y="526"/>
                      <a:pt x="410" y="586"/>
                    </a:cubicBezTo>
                    <a:cubicBezTo>
                      <a:pt x="418" y="605"/>
                      <a:pt x="427" y="633"/>
                      <a:pt x="431" y="664"/>
                    </a:cubicBezTo>
                    <a:cubicBezTo>
                      <a:pt x="441" y="728"/>
                      <a:pt x="433" y="803"/>
                      <a:pt x="371" y="820"/>
                    </a:cubicBezTo>
                    <a:cubicBezTo>
                      <a:pt x="280" y="844"/>
                      <a:pt x="123" y="754"/>
                      <a:pt x="99" y="595"/>
                    </a:cubicBezTo>
                    <a:cubicBezTo>
                      <a:pt x="91" y="536"/>
                      <a:pt x="87" y="499"/>
                      <a:pt x="87" y="476"/>
                    </a:cubicBezTo>
                    <a:cubicBezTo>
                      <a:pt x="87" y="475"/>
                      <a:pt x="87" y="475"/>
                      <a:pt x="87" y="475"/>
                    </a:cubicBezTo>
                    <a:cubicBezTo>
                      <a:pt x="86" y="437"/>
                      <a:pt x="93" y="438"/>
                      <a:pt x="93" y="438"/>
                    </a:cubicBezTo>
                    <a:cubicBezTo>
                      <a:pt x="0" y="380"/>
                      <a:pt x="0" y="380"/>
                      <a:pt x="0" y="380"/>
                    </a:cubicBezTo>
                    <a:cubicBezTo>
                      <a:pt x="0" y="380"/>
                      <a:pt x="42" y="270"/>
                      <a:pt x="39" y="228"/>
                    </a:cubicBezTo>
                    <a:cubicBezTo>
                      <a:pt x="36" y="186"/>
                      <a:pt x="19" y="171"/>
                      <a:pt x="62" y="98"/>
                    </a:cubicBezTo>
                    <a:cubicBezTo>
                      <a:pt x="31" y="98"/>
                      <a:pt x="31" y="98"/>
                      <a:pt x="31" y="98"/>
                    </a:cubicBezTo>
                    <a:cubicBezTo>
                      <a:pt x="31" y="98"/>
                      <a:pt x="46" y="13"/>
                      <a:pt x="146" y="4"/>
                    </a:cubicBezTo>
                    <a:cubicBezTo>
                      <a:pt x="146" y="4"/>
                      <a:pt x="177" y="0"/>
                      <a:pt x="205" y="14"/>
                    </a:cubicBezTo>
                    <a:cubicBezTo>
                      <a:pt x="232" y="28"/>
                      <a:pt x="262" y="22"/>
                      <a:pt x="297" y="15"/>
                    </a:cubicBezTo>
                    <a:cubicBezTo>
                      <a:pt x="332" y="8"/>
                      <a:pt x="393" y="16"/>
                      <a:pt x="413" y="49"/>
                    </a:cubicBezTo>
                    <a:cubicBezTo>
                      <a:pt x="417" y="57"/>
                      <a:pt x="421" y="65"/>
                      <a:pt x="422" y="72"/>
                    </a:cubicBezTo>
                    <a:cubicBezTo>
                      <a:pt x="423" y="77"/>
                      <a:pt x="424" y="82"/>
                      <a:pt x="424" y="86"/>
                    </a:cubicBezTo>
                    <a:cubicBezTo>
                      <a:pt x="425" y="104"/>
                      <a:pt x="418" y="118"/>
                      <a:pt x="410" y="124"/>
                    </a:cubicBezTo>
                    <a:cubicBezTo>
                      <a:pt x="410" y="124"/>
                      <a:pt x="444" y="197"/>
                      <a:pt x="432" y="249"/>
                    </a:cubicBezTo>
                    <a:cubicBezTo>
                      <a:pt x="419" y="300"/>
                      <a:pt x="412" y="315"/>
                      <a:pt x="446" y="374"/>
                    </a:cubicBezTo>
                    <a:cubicBezTo>
                      <a:pt x="446" y="374"/>
                      <a:pt x="467" y="389"/>
                      <a:pt x="446" y="409"/>
                    </a:cubicBezTo>
                    <a:cubicBezTo>
                      <a:pt x="446" y="409"/>
                      <a:pt x="436" y="417"/>
                      <a:pt x="413" y="4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84D147E2-C5A1-44B2-801C-2CD2E345CE70}"/>
                  </a:ext>
                </a:extLst>
              </p:cNvPr>
              <p:cNvSpPr>
                <a:spLocks/>
              </p:cNvSpPr>
              <p:nvPr/>
            </p:nvSpPr>
            <p:spPr bwMode="auto">
              <a:xfrm>
                <a:off x="1666242" y="1340526"/>
                <a:ext cx="1081715" cy="608572"/>
              </a:xfrm>
              <a:custGeom>
                <a:avLst/>
                <a:gdLst>
                  <a:gd name="T0" fmla="*/ 405 w 405"/>
                  <a:gd name="T1" fmla="*/ 86 h 228"/>
                  <a:gd name="T2" fmla="*/ 178 w 405"/>
                  <a:gd name="T3" fmla="*/ 98 h 228"/>
                  <a:gd name="T4" fmla="*/ 114 w 405"/>
                  <a:gd name="T5" fmla="*/ 186 h 228"/>
                  <a:gd name="T6" fmla="*/ 20 w 405"/>
                  <a:gd name="T7" fmla="*/ 228 h 228"/>
                  <a:gd name="T8" fmla="*/ 43 w 405"/>
                  <a:gd name="T9" fmla="*/ 98 h 228"/>
                  <a:gd name="T10" fmla="*/ 12 w 405"/>
                  <a:gd name="T11" fmla="*/ 98 h 228"/>
                  <a:gd name="T12" fmla="*/ 127 w 405"/>
                  <a:gd name="T13" fmla="*/ 4 h 228"/>
                  <a:gd name="T14" fmla="*/ 186 w 405"/>
                  <a:gd name="T15" fmla="*/ 14 h 228"/>
                  <a:gd name="T16" fmla="*/ 278 w 405"/>
                  <a:gd name="T17" fmla="*/ 15 h 228"/>
                  <a:gd name="T18" fmla="*/ 394 w 405"/>
                  <a:gd name="T19" fmla="*/ 49 h 228"/>
                  <a:gd name="T20" fmla="*/ 403 w 405"/>
                  <a:gd name="T21" fmla="*/ 72 h 228"/>
                  <a:gd name="T22" fmla="*/ 405 w 405"/>
                  <a:gd name="T23" fmla="*/ 8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5" h="228">
                    <a:moveTo>
                      <a:pt x="405" y="86"/>
                    </a:moveTo>
                    <a:cubicBezTo>
                      <a:pt x="358" y="84"/>
                      <a:pt x="287" y="87"/>
                      <a:pt x="178" y="98"/>
                    </a:cubicBezTo>
                    <a:cubicBezTo>
                      <a:pt x="178" y="98"/>
                      <a:pt x="118" y="122"/>
                      <a:pt x="114" y="186"/>
                    </a:cubicBezTo>
                    <a:cubicBezTo>
                      <a:pt x="114" y="186"/>
                      <a:pt x="61" y="157"/>
                      <a:pt x="20" y="228"/>
                    </a:cubicBezTo>
                    <a:cubicBezTo>
                      <a:pt x="17" y="186"/>
                      <a:pt x="0" y="171"/>
                      <a:pt x="43" y="98"/>
                    </a:cubicBezTo>
                    <a:cubicBezTo>
                      <a:pt x="12" y="98"/>
                      <a:pt x="12" y="98"/>
                      <a:pt x="12" y="98"/>
                    </a:cubicBezTo>
                    <a:cubicBezTo>
                      <a:pt x="12" y="98"/>
                      <a:pt x="27" y="13"/>
                      <a:pt x="127" y="4"/>
                    </a:cubicBezTo>
                    <a:cubicBezTo>
                      <a:pt x="127" y="4"/>
                      <a:pt x="158" y="0"/>
                      <a:pt x="186" y="14"/>
                    </a:cubicBezTo>
                    <a:cubicBezTo>
                      <a:pt x="213" y="28"/>
                      <a:pt x="243" y="22"/>
                      <a:pt x="278" y="15"/>
                    </a:cubicBezTo>
                    <a:cubicBezTo>
                      <a:pt x="313" y="8"/>
                      <a:pt x="374" y="16"/>
                      <a:pt x="394" y="49"/>
                    </a:cubicBezTo>
                    <a:cubicBezTo>
                      <a:pt x="398" y="57"/>
                      <a:pt x="402" y="65"/>
                      <a:pt x="403" y="72"/>
                    </a:cubicBezTo>
                    <a:cubicBezTo>
                      <a:pt x="404" y="77"/>
                      <a:pt x="405" y="82"/>
                      <a:pt x="405" y="86"/>
                    </a:cubicBezTo>
                    <a:close/>
                  </a:path>
                </a:pathLst>
              </a:custGeom>
              <a:gradFill>
                <a:gsLst>
                  <a:gs pos="0">
                    <a:srgbClr val="6524DE"/>
                  </a:gs>
                  <a:gs pos="76000">
                    <a:srgbClr val="6524DE">
                      <a:alpha val="0"/>
                    </a:srgbClr>
                  </a:gs>
                </a:gsLst>
                <a:lin ang="54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8C4DC2FE-B668-467A-B05D-874A8610D329}"/>
                  </a:ext>
                </a:extLst>
              </p:cNvPr>
              <p:cNvSpPr>
                <a:spLocks/>
              </p:cNvSpPr>
              <p:nvPr/>
            </p:nvSpPr>
            <p:spPr bwMode="auto">
              <a:xfrm>
                <a:off x="2163386" y="1422812"/>
                <a:ext cx="699429" cy="1808573"/>
              </a:xfrm>
              <a:custGeom>
                <a:avLst/>
                <a:gdLst>
                  <a:gd name="T0" fmla="*/ 208 w 262"/>
                  <a:gd name="T1" fmla="*/ 378 h 678"/>
                  <a:gd name="T2" fmla="*/ 215 w 262"/>
                  <a:gd name="T3" fmla="*/ 415 h 678"/>
                  <a:gd name="T4" fmla="*/ 205 w 262"/>
                  <a:gd name="T5" fmla="*/ 555 h 678"/>
                  <a:gd name="T6" fmla="*/ 226 w 262"/>
                  <a:gd name="T7" fmla="*/ 633 h 678"/>
                  <a:gd name="T8" fmla="*/ 92 w 262"/>
                  <a:gd name="T9" fmla="*/ 411 h 678"/>
                  <a:gd name="T10" fmla="*/ 45 w 262"/>
                  <a:gd name="T11" fmla="*/ 280 h 678"/>
                  <a:gd name="T12" fmla="*/ 23 w 262"/>
                  <a:gd name="T13" fmla="*/ 165 h 678"/>
                  <a:gd name="T14" fmla="*/ 56 w 262"/>
                  <a:gd name="T15" fmla="*/ 82 h 678"/>
                  <a:gd name="T16" fmla="*/ 180 w 262"/>
                  <a:gd name="T17" fmla="*/ 33 h 678"/>
                  <a:gd name="T18" fmla="*/ 217 w 262"/>
                  <a:gd name="T19" fmla="*/ 41 h 678"/>
                  <a:gd name="T20" fmla="*/ 205 w 262"/>
                  <a:gd name="T21" fmla="*/ 93 h 678"/>
                  <a:gd name="T22" fmla="*/ 227 w 262"/>
                  <a:gd name="T23" fmla="*/ 218 h 678"/>
                  <a:gd name="T24" fmla="*/ 241 w 262"/>
                  <a:gd name="T25" fmla="*/ 343 h 678"/>
                  <a:gd name="T26" fmla="*/ 241 w 262"/>
                  <a:gd name="T27" fmla="*/ 378 h 678"/>
                  <a:gd name="T28" fmla="*/ 208 w 262"/>
                  <a:gd name="T29" fmla="*/ 3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678">
                    <a:moveTo>
                      <a:pt x="208" y="378"/>
                    </a:moveTo>
                    <a:cubicBezTo>
                      <a:pt x="208" y="378"/>
                      <a:pt x="220" y="395"/>
                      <a:pt x="215" y="415"/>
                    </a:cubicBezTo>
                    <a:cubicBezTo>
                      <a:pt x="210" y="434"/>
                      <a:pt x="180" y="495"/>
                      <a:pt x="205" y="555"/>
                    </a:cubicBezTo>
                    <a:cubicBezTo>
                      <a:pt x="213" y="574"/>
                      <a:pt x="222" y="602"/>
                      <a:pt x="226" y="633"/>
                    </a:cubicBezTo>
                    <a:cubicBezTo>
                      <a:pt x="146" y="678"/>
                      <a:pt x="100" y="440"/>
                      <a:pt x="92" y="411"/>
                    </a:cubicBezTo>
                    <a:cubicBezTo>
                      <a:pt x="85" y="382"/>
                      <a:pt x="35" y="333"/>
                      <a:pt x="45" y="280"/>
                    </a:cubicBezTo>
                    <a:cubicBezTo>
                      <a:pt x="56" y="227"/>
                      <a:pt x="45" y="218"/>
                      <a:pt x="23" y="165"/>
                    </a:cubicBezTo>
                    <a:cubicBezTo>
                      <a:pt x="0" y="113"/>
                      <a:pt x="56" y="82"/>
                      <a:pt x="56" y="82"/>
                    </a:cubicBezTo>
                    <a:cubicBezTo>
                      <a:pt x="107" y="0"/>
                      <a:pt x="158" y="34"/>
                      <a:pt x="180" y="33"/>
                    </a:cubicBezTo>
                    <a:cubicBezTo>
                      <a:pt x="186" y="33"/>
                      <a:pt x="200" y="35"/>
                      <a:pt x="217" y="41"/>
                    </a:cubicBezTo>
                    <a:cubicBezTo>
                      <a:pt x="223" y="65"/>
                      <a:pt x="216" y="85"/>
                      <a:pt x="205" y="93"/>
                    </a:cubicBezTo>
                    <a:cubicBezTo>
                      <a:pt x="205" y="93"/>
                      <a:pt x="239" y="166"/>
                      <a:pt x="227" y="218"/>
                    </a:cubicBezTo>
                    <a:cubicBezTo>
                      <a:pt x="214" y="269"/>
                      <a:pt x="207" y="284"/>
                      <a:pt x="241" y="343"/>
                    </a:cubicBezTo>
                    <a:cubicBezTo>
                      <a:pt x="241" y="343"/>
                      <a:pt x="262" y="358"/>
                      <a:pt x="241" y="378"/>
                    </a:cubicBezTo>
                    <a:cubicBezTo>
                      <a:pt x="241" y="378"/>
                      <a:pt x="231" y="386"/>
                      <a:pt x="208" y="378"/>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B5D4840E-C693-4B8E-86D8-E3E73CEB428A}"/>
                  </a:ext>
                </a:extLst>
              </p:cNvPr>
              <p:cNvSpPr>
                <a:spLocks/>
              </p:cNvSpPr>
              <p:nvPr/>
            </p:nvSpPr>
            <p:spPr bwMode="auto">
              <a:xfrm>
                <a:off x="209099" y="2329669"/>
                <a:ext cx="2883430" cy="4947431"/>
              </a:xfrm>
              <a:custGeom>
                <a:avLst/>
                <a:gdLst>
                  <a:gd name="T0" fmla="*/ 904 w 1079"/>
                  <a:gd name="T1" fmla="*/ 1856 h 1856"/>
                  <a:gd name="T2" fmla="*/ 136 w 1079"/>
                  <a:gd name="T3" fmla="*/ 1856 h 1856"/>
                  <a:gd name="T4" fmla="*/ 116 w 1079"/>
                  <a:gd name="T5" fmla="*/ 962 h 1856"/>
                  <a:gd name="T6" fmla="*/ 449 w 1079"/>
                  <a:gd name="T7" fmla="*/ 104 h 1856"/>
                  <a:gd name="T8" fmla="*/ 497 w 1079"/>
                  <a:gd name="T9" fmla="*/ 30 h 1856"/>
                  <a:gd name="T10" fmla="*/ 526 w 1079"/>
                  <a:gd name="T11" fmla="*/ 9 h 1856"/>
                  <a:gd name="T12" fmla="*/ 753 w 1079"/>
                  <a:gd name="T13" fmla="*/ 150 h 1856"/>
                  <a:gd name="T14" fmla="*/ 823 w 1079"/>
                  <a:gd name="T15" fmla="*/ 312 h 1856"/>
                  <a:gd name="T16" fmla="*/ 904 w 1079"/>
                  <a:gd name="T17"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9" h="1856">
                    <a:moveTo>
                      <a:pt x="904" y="1856"/>
                    </a:moveTo>
                    <a:cubicBezTo>
                      <a:pt x="136" y="1856"/>
                      <a:pt x="136" y="1856"/>
                      <a:pt x="136" y="1856"/>
                    </a:cubicBezTo>
                    <a:cubicBezTo>
                      <a:pt x="125" y="1546"/>
                      <a:pt x="232" y="1684"/>
                      <a:pt x="116" y="962"/>
                    </a:cubicBezTo>
                    <a:cubicBezTo>
                      <a:pt x="0" y="241"/>
                      <a:pt x="449" y="104"/>
                      <a:pt x="449" y="104"/>
                    </a:cubicBezTo>
                    <a:cubicBezTo>
                      <a:pt x="449" y="104"/>
                      <a:pt x="481" y="60"/>
                      <a:pt x="497" y="30"/>
                    </a:cubicBezTo>
                    <a:cubicBezTo>
                      <a:pt x="512" y="0"/>
                      <a:pt x="526" y="9"/>
                      <a:pt x="526" y="9"/>
                    </a:cubicBezTo>
                    <a:cubicBezTo>
                      <a:pt x="753" y="150"/>
                      <a:pt x="753" y="150"/>
                      <a:pt x="753" y="150"/>
                    </a:cubicBezTo>
                    <a:cubicBezTo>
                      <a:pt x="780" y="202"/>
                      <a:pt x="803" y="257"/>
                      <a:pt x="823" y="312"/>
                    </a:cubicBezTo>
                    <a:cubicBezTo>
                      <a:pt x="1079" y="1007"/>
                      <a:pt x="904" y="1856"/>
                      <a:pt x="904" y="1856"/>
                    </a:cubicBezTo>
                    <a:close/>
                  </a:path>
                </a:pathLst>
              </a:custGeom>
              <a:gradFill>
                <a:gsLst>
                  <a:gs pos="0">
                    <a:srgbClr val="7D4BC9"/>
                  </a:gs>
                  <a:gs pos="78000">
                    <a:srgbClr val="16286E"/>
                  </a:gs>
                </a:gsLst>
                <a:lin ang="54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F1A3E269-0320-4431-A8DF-43BC01E3D9BC}"/>
                  </a:ext>
                </a:extLst>
              </p:cNvPr>
              <p:cNvSpPr>
                <a:spLocks/>
              </p:cNvSpPr>
              <p:nvPr/>
            </p:nvSpPr>
            <p:spPr bwMode="auto">
              <a:xfrm>
                <a:off x="1409100" y="2329669"/>
                <a:ext cx="999430" cy="836572"/>
              </a:xfrm>
              <a:custGeom>
                <a:avLst/>
                <a:gdLst>
                  <a:gd name="T0" fmla="*/ 374 w 374"/>
                  <a:gd name="T1" fmla="*/ 312 h 314"/>
                  <a:gd name="T2" fmla="*/ 0 w 374"/>
                  <a:gd name="T3" fmla="*/ 104 h 314"/>
                  <a:gd name="T4" fmla="*/ 48 w 374"/>
                  <a:gd name="T5" fmla="*/ 30 h 314"/>
                  <a:gd name="T6" fmla="*/ 77 w 374"/>
                  <a:gd name="T7" fmla="*/ 9 h 314"/>
                  <a:gd name="T8" fmla="*/ 304 w 374"/>
                  <a:gd name="T9" fmla="*/ 150 h 314"/>
                  <a:gd name="T10" fmla="*/ 374 w 374"/>
                  <a:gd name="T11" fmla="*/ 312 h 314"/>
                </a:gdLst>
                <a:ahLst/>
                <a:cxnLst>
                  <a:cxn ang="0">
                    <a:pos x="T0" y="T1"/>
                  </a:cxn>
                  <a:cxn ang="0">
                    <a:pos x="T2" y="T3"/>
                  </a:cxn>
                  <a:cxn ang="0">
                    <a:pos x="T4" y="T5"/>
                  </a:cxn>
                  <a:cxn ang="0">
                    <a:pos x="T6" y="T7"/>
                  </a:cxn>
                  <a:cxn ang="0">
                    <a:pos x="T8" y="T9"/>
                  </a:cxn>
                  <a:cxn ang="0">
                    <a:pos x="T10" y="T11"/>
                  </a:cxn>
                </a:cxnLst>
                <a:rect l="0" t="0" r="r" b="b"/>
                <a:pathLst>
                  <a:path w="374" h="314">
                    <a:moveTo>
                      <a:pt x="374" y="312"/>
                    </a:moveTo>
                    <a:cubicBezTo>
                      <a:pt x="222" y="314"/>
                      <a:pt x="0" y="104"/>
                      <a:pt x="0" y="104"/>
                    </a:cubicBezTo>
                    <a:cubicBezTo>
                      <a:pt x="0" y="104"/>
                      <a:pt x="32" y="60"/>
                      <a:pt x="48" y="30"/>
                    </a:cubicBezTo>
                    <a:cubicBezTo>
                      <a:pt x="63" y="0"/>
                      <a:pt x="77" y="9"/>
                      <a:pt x="77" y="9"/>
                    </a:cubicBezTo>
                    <a:cubicBezTo>
                      <a:pt x="304" y="150"/>
                      <a:pt x="304" y="150"/>
                      <a:pt x="304" y="150"/>
                    </a:cubicBezTo>
                    <a:cubicBezTo>
                      <a:pt x="331" y="202"/>
                      <a:pt x="354" y="257"/>
                      <a:pt x="374" y="312"/>
                    </a:cubicBezTo>
                    <a:close/>
                  </a:path>
                </a:pathLst>
              </a:custGeom>
              <a:gradFill>
                <a:gsLst>
                  <a:gs pos="0">
                    <a:srgbClr val="7D4BC9"/>
                  </a:gs>
                  <a:gs pos="100000">
                    <a:srgbClr val="16286E"/>
                  </a:gs>
                </a:gsLst>
                <a:lin ang="54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68F90B1C-A4BC-499A-A3A8-6F83BFC7C353}"/>
                  </a:ext>
                </a:extLst>
              </p:cNvPr>
              <p:cNvSpPr>
                <a:spLocks/>
              </p:cNvSpPr>
              <p:nvPr/>
            </p:nvSpPr>
            <p:spPr bwMode="auto">
              <a:xfrm>
                <a:off x="1743385" y="1835954"/>
                <a:ext cx="258858" cy="378858"/>
              </a:xfrm>
              <a:custGeom>
                <a:avLst/>
                <a:gdLst>
                  <a:gd name="T0" fmla="*/ 75 w 97"/>
                  <a:gd name="T1" fmla="*/ 34 h 142"/>
                  <a:gd name="T2" fmla="*/ 11 w 97"/>
                  <a:gd name="T3" fmla="*/ 66 h 142"/>
                  <a:gd name="T4" fmla="*/ 74 w 97"/>
                  <a:gd name="T5" fmla="*/ 132 h 142"/>
                  <a:gd name="T6" fmla="*/ 75 w 97"/>
                  <a:gd name="T7" fmla="*/ 34 h 142"/>
                </a:gdLst>
                <a:ahLst/>
                <a:cxnLst>
                  <a:cxn ang="0">
                    <a:pos x="T0" y="T1"/>
                  </a:cxn>
                  <a:cxn ang="0">
                    <a:pos x="T2" y="T3"/>
                  </a:cxn>
                  <a:cxn ang="0">
                    <a:pos x="T4" y="T5"/>
                  </a:cxn>
                  <a:cxn ang="0">
                    <a:pos x="T6" y="T7"/>
                  </a:cxn>
                </a:cxnLst>
                <a:rect l="0" t="0" r="r" b="b"/>
                <a:pathLst>
                  <a:path w="97" h="142">
                    <a:moveTo>
                      <a:pt x="75" y="34"/>
                    </a:moveTo>
                    <a:cubicBezTo>
                      <a:pt x="75" y="34"/>
                      <a:pt x="22" y="0"/>
                      <a:pt x="11" y="66"/>
                    </a:cubicBezTo>
                    <a:cubicBezTo>
                      <a:pt x="0" y="132"/>
                      <a:pt x="59" y="142"/>
                      <a:pt x="74" y="132"/>
                    </a:cubicBezTo>
                    <a:cubicBezTo>
                      <a:pt x="74" y="132"/>
                      <a:pt x="97" y="82"/>
                      <a:pt x="75" y="34"/>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0870DA8A-4FAB-4AF9-8E9C-77B8A63093AF}"/>
                  </a:ext>
                </a:extLst>
              </p:cNvPr>
              <p:cNvSpPr>
                <a:spLocks/>
              </p:cNvSpPr>
              <p:nvPr/>
            </p:nvSpPr>
            <p:spPr bwMode="auto">
              <a:xfrm>
                <a:off x="1851962" y="1895956"/>
                <a:ext cx="1001144" cy="1693715"/>
              </a:xfrm>
              <a:custGeom>
                <a:avLst/>
                <a:gdLst>
                  <a:gd name="T0" fmla="*/ 284 w 375"/>
                  <a:gd name="T1" fmla="*/ 612 h 636"/>
                  <a:gd name="T2" fmla="*/ 12 w 375"/>
                  <a:gd name="T3" fmla="*/ 387 h 636"/>
                  <a:gd name="T4" fmla="*/ 0 w 375"/>
                  <a:gd name="T5" fmla="*/ 268 h 636"/>
                  <a:gd name="T6" fmla="*/ 0 w 375"/>
                  <a:gd name="T7" fmla="*/ 267 h 636"/>
                  <a:gd name="T8" fmla="*/ 6 w 375"/>
                  <a:gd name="T9" fmla="*/ 230 h 636"/>
                  <a:gd name="T10" fmla="*/ 36 w 375"/>
                  <a:gd name="T11" fmla="*/ 12 h 636"/>
                  <a:gd name="T12" fmla="*/ 64 w 375"/>
                  <a:gd name="T13" fmla="*/ 62 h 636"/>
                  <a:gd name="T14" fmla="*/ 173 w 375"/>
                  <a:gd name="T15" fmla="*/ 216 h 636"/>
                  <a:gd name="T16" fmla="*/ 226 w 375"/>
                  <a:gd name="T17" fmla="*/ 205 h 636"/>
                  <a:gd name="T18" fmla="*/ 326 w 375"/>
                  <a:gd name="T19" fmla="*/ 201 h 636"/>
                  <a:gd name="T20" fmla="*/ 333 w 375"/>
                  <a:gd name="T21" fmla="*/ 238 h 636"/>
                  <a:gd name="T22" fmla="*/ 323 w 375"/>
                  <a:gd name="T23" fmla="*/ 378 h 636"/>
                  <a:gd name="T24" fmla="*/ 284 w 375"/>
                  <a:gd name="T25" fmla="*/ 612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636">
                    <a:moveTo>
                      <a:pt x="284" y="612"/>
                    </a:moveTo>
                    <a:cubicBezTo>
                      <a:pt x="193" y="636"/>
                      <a:pt x="36" y="546"/>
                      <a:pt x="12" y="387"/>
                    </a:cubicBezTo>
                    <a:cubicBezTo>
                      <a:pt x="4" y="328"/>
                      <a:pt x="0" y="291"/>
                      <a:pt x="0" y="268"/>
                    </a:cubicBezTo>
                    <a:cubicBezTo>
                      <a:pt x="0" y="267"/>
                      <a:pt x="0" y="267"/>
                      <a:pt x="0" y="267"/>
                    </a:cubicBezTo>
                    <a:cubicBezTo>
                      <a:pt x="2" y="249"/>
                      <a:pt x="4" y="235"/>
                      <a:pt x="6" y="230"/>
                    </a:cubicBezTo>
                    <a:cubicBezTo>
                      <a:pt x="6" y="230"/>
                      <a:pt x="55" y="77"/>
                      <a:pt x="36" y="12"/>
                    </a:cubicBezTo>
                    <a:cubicBezTo>
                      <a:pt x="36" y="12"/>
                      <a:pt x="53" y="0"/>
                      <a:pt x="64" y="62"/>
                    </a:cubicBezTo>
                    <a:cubicBezTo>
                      <a:pt x="74" y="123"/>
                      <a:pt x="134" y="202"/>
                      <a:pt x="173" y="216"/>
                    </a:cubicBezTo>
                    <a:cubicBezTo>
                      <a:pt x="212" y="229"/>
                      <a:pt x="214" y="208"/>
                      <a:pt x="226" y="205"/>
                    </a:cubicBezTo>
                    <a:cubicBezTo>
                      <a:pt x="238" y="204"/>
                      <a:pt x="263" y="178"/>
                      <a:pt x="326" y="201"/>
                    </a:cubicBezTo>
                    <a:cubicBezTo>
                      <a:pt x="326" y="201"/>
                      <a:pt x="338" y="218"/>
                      <a:pt x="333" y="238"/>
                    </a:cubicBezTo>
                    <a:cubicBezTo>
                      <a:pt x="328" y="257"/>
                      <a:pt x="297" y="318"/>
                      <a:pt x="323" y="378"/>
                    </a:cubicBezTo>
                    <a:cubicBezTo>
                      <a:pt x="349" y="437"/>
                      <a:pt x="375" y="587"/>
                      <a:pt x="284" y="612"/>
                    </a:cubicBezTo>
                    <a:close/>
                  </a:path>
                </a:pathLst>
              </a:custGeom>
              <a:gradFill>
                <a:gsLst>
                  <a:gs pos="0">
                    <a:srgbClr val="BB7FFB"/>
                  </a:gs>
                  <a:gs pos="100000">
                    <a:srgbClr val="FB95E9"/>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116FA9B5-4461-4B4F-9235-D02206F69BBD}"/>
                  </a:ext>
                </a:extLst>
              </p:cNvPr>
              <p:cNvSpPr>
                <a:spLocks/>
              </p:cNvSpPr>
              <p:nvPr/>
            </p:nvSpPr>
            <p:spPr bwMode="auto">
              <a:xfrm>
                <a:off x="1697100" y="1340526"/>
                <a:ext cx="1071430" cy="330858"/>
              </a:xfrm>
              <a:custGeom>
                <a:avLst/>
                <a:gdLst>
                  <a:gd name="T0" fmla="*/ 379 w 401"/>
                  <a:gd name="T1" fmla="*/ 124 h 124"/>
                  <a:gd name="T2" fmla="*/ 258 w 401"/>
                  <a:gd name="T3" fmla="*/ 113 h 124"/>
                  <a:gd name="T4" fmla="*/ 166 w 401"/>
                  <a:gd name="T5" fmla="*/ 98 h 124"/>
                  <a:gd name="T6" fmla="*/ 0 w 401"/>
                  <a:gd name="T7" fmla="*/ 98 h 124"/>
                  <a:gd name="T8" fmla="*/ 115 w 401"/>
                  <a:gd name="T9" fmla="*/ 4 h 124"/>
                  <a:gd name="T10" fmla="*/ 174 w 401"/>
                  <a:gd name="T11" fmla="*/ 14 h 124"/>
                  <a:gd name="T12" fmla="*/ 266 w 401"/>
                  <a:gd name="T13" fmla="*/ 15 h 124"/>
                  <a:gd name="T14" fmla="*/ 382 w 401"/>
                  <a:gd name="T15" fmla="*/ 49 h 124"/>
                  <a:gd name="T16" fmla="*/ 379 w 401"/>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124">
                    <a:moveTo>
                      <a:pt x="379" y="124"/>
                    </a:moveTo>
                    <a:cubicBezTo>
                      <a:pt x="354" y="103"/>
                      <a:pt x="299" y="110"/>
                      <a:pt x="258" y="113"/>
                    </a:cubicBezTo>
                    <a:cubicBezTo>
                      <a:pt x="217" y="117"/>
                      <a:pt x="166" y="98"/>
                      <a:pt x="166" y="98"/>
                    </a:cubicBezTo>
                    <a:cubicBezTo>
                      <a:pt x="0" y="98"/>
                      <a:pt x="0" y="98"/>
                      <a:pt x="0" y="98"/>
                    </a:cubicBezTo>
                    <a:cubicBezTo>
                      <a:pt x="0" y="98"/>
                      <a:pt x="15" y="13"/>
                      <a:pt x="115" y="4"/>
                    </a:cubicBezTo>
                    <a:cubicBezTo>
                      <a:pt x="115" y="4"/>
                      <a:pt x="146" y="0"/>
                      <a:pt x="174" y="14"/>
                    </a:cubicBezTo>
                    <a:cubicBezTo>
                      <a:pt x="201" y="28"/>
                      <a:pt x="231" y="22"/>
                      <a:pt x="266" y="15"/>
                    </a:cubicBezTo>
                    <a:cubicBezTo>
                      <a:pt x="301" y="8"/>
                      <a:pt x="362" y="16"/>
                      <a:pt x="382" y="49"/>
                    </a:cubicBezTo>
                    <a:cubicBezTo>
                      <a:pt x="401" y="81"/>
                      <a:pt x="393" y="114"/>
                      <a:pt x="379" y="124"/>
                    </a:cubicBezTo>
                    <a:close/>
                  </a:path>
                </a:pathLst>
              </a:custGeom>
              <a:gradFill>
                <a:gsLst>
                  <a:gs pos="28000">
                    <a:srgbClr val="6313DC"/>
                  </a:gs>
                  <a:gs pos="100000">
                    <a:srgbClr val="1E3ADA"/>
                  </a:gs>
                </a:gsLst>
                <a:lin ang="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2BF4B088-9F78-4017-BB28-01D01B8E13EA}"/>
                  </a:ext>
                </a:extLst>
              </p:cNvPr>
              <p:cNvSpPr>
                <a:spLocks/>
              </p:cNvSpPr>
              <p:nvPr/>
            </p:nvSpPr>
            <p:spPr bwMode="auto">
              <a:xfrm>
                <a:off x="1350814" y="4258241"/>
                <a:ext cx="761143" cy="908572"/>
              </a:xfrm>
              <a:custGeom>
                <a:avLst/>
                <a:gdLst>
                  <a:gd name="T0" fmla="*/ 265 w 285"/>
                  <a:gd name="T1" fmla="*/ 0 h 341"/>
                  <a:gd name="T2" fmla="*/ 68 w 285"/>
                  <a:gd name="T3" fmla="*/ 96 h 341"/>
                  <a:gd name="T4" fmla="*/ 0 w 285"/>
                  <a:gd name="T5" fmla="*/ 232 h 341"/>
                  <a:gd name="T6" fmla="*/ 3 w 285"/>
                  <a:gd name="T7" fmla="*/ 341 h 341"/>
                  <a:gd name="T8" fmla="*/ 41 w 285"/>
                  <a:gd name="T9" fmla="*/ 303 h 341"/>
                  <a:gd name="T10" fmla="*/ 41 w 285"/>
                  <a:gd name="T11" fmla="*/ 224 h 341"/>
                  <a:gd name="T12" fmla="*/ 93 w 285"/>
                  <a:gd name="T13" fmla="*/ 156 h 341"/>
                  <a:gd name="T14" fmla="*/ 62 w 285"/>
                  <a:gd name="T15" fmla="*/ 256 h 341"/>
                  <a:gd name="T16" fmla="*/ 106 w 285"/>
                  <a:gd name="T17" fmla="*/ 323 h 341"/>
                  <a:gd name="T18" fmla="*/ 117 w 285"/>
                  <a:gd name="T19" fmla="*/ 275 h 341"/>
                  <a:gd name="T20" fmla="*/ 101 w 285"/>
                  <a:gd name="T21" fmla="*/ 237 h 341"/>
                  <a:gd name="T22" fmla="*/ 136 w 285"/>
                  <a:gd name="T23" fmla="*/ 172 h 341"/>
                  <a:gd name="T24" fmla="*/ 133 w 285"/>
                  <a:gd name="T25" fmla="*/ 239 h 341"/>
                  <a:gd name="T26" fmla="*/ 168 w 285"/>
                  <a:gd name="T27" fmla="*/ 301 h 341"/>
                  <a:gd name="T28" fmla="*/ 185 w 285"/>
                  <a:gd name="T29" fmla="*/ 257 h 341"/>
                  <a:gd name="T30" fmla="*/ 180 w 285"/>
                  <a:gd name="T31" fmla="*/ 196 h 341"/>
                  <a:gd name="T32" fmla="*/ 285 w 285"/>
                  <a:gd name="T33" fmla="*/ 100 h 341"/>
                  <a:gd name="T34" fmla="*/ 265 w 285"/>
                  <a:gd name="T35"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341">
                    <a:moveTo>
                      <a:pt x="265" y="0"/>
                    </a:moveTo>
                    <a:cubicBezTo>
                      <a:pt x="265" y="0"/>
                      <a:pt x="85" y="79"/>
                      <a:pt x="68" y="96"/>
                    </a:cubicBezTo>
                    <a:cubicBezTo>
                      <a:pt x="51" y="113"/>
                      <a:pt x="0" y="232"/>
                      <a:pt x="0" y="232"/>
                    </a:cubicBezTo>
                    <a:cubicBezTo>
                      <a:pt x="3" y="341"/>
                      <a:pt x="3" y="341"/>
                      <a:pt x="3" y="341"/>
                    </a:cubicBezTo>
                    <a:cubicBezTo>
                      <a:pt x="3" y="341"/>
                      <a:pt x="42" y="329"/>
                      <a:pt x="41" y="303"/>
                    </a:cubicBezTo>
                    <a:cubicBezTo>
                      <a:pt x="39" y="278"/>
                      <a:pt x="35" y="230"/>
                      <a:pt x="41" y="224"/>
                    </a:cubicBezTo>
                    <a:cubicBezTo>
                      <a:pt x="46" y="218"/>
                      <a:pt x="93" y="156"/>
                      <a:pt x="93" y="156"/>
                    </a:cubicBezTo>
                    <a:cubicBezTo>
                      <a:pt x="93" y="156"/>
                      <a:pt x="59" y="250"/>
                      <a:pt x="62" y="256"/>
                    </a:cubicBezTo>
                    <a:cubicBezTo>
                      <a:pt x="64" y="262"/>
                      <a:pt x="106" y="323"/>
                      <a:pt x="106" y="323"/>
                    </a:cubicBezTo>
                    <a:cubicBezTo>
                      <a:pt x="106" y="323"/>
                      <a:pt x="128" y="296"/>
                      <a:pt x="117" y="275"/>
                    </a:cubicBezTo>
                    <a:cubicBezTo>
                      <a:pt x="106" y="255"/>
                      <a:pt x="101" y="237"/>
                      <a:pt x="101" y="237"/>
                    </a:cubicBezTo>
                    <a:cubicBezTo>
                      <a:pt x="136" y="172"/>
                      <a:pt x="136" y="172"/>
                      <a:pt x="136" y="172"/>
                    </a:cubicBezTo>
                    <a:cubicBezTo>
                      <a:pt x="133" y="239"/>
                      <a:pt x="133" y="239"/>
                      <a:pt x="133" y="239"/>
                    </a:cubicBezTo>
                    <a:cubicBezTo>
                      <a:pt x="168" y="301"/>
                      <a:pt x="168" y="301"/>
                      <a:pt x="168" y="301"/>
                    </a:cubicBezTo>
                    <a:cubicBezTo>
                      <a:pt x="168" y="301"/>
                      <a:pt x="197" y="274"/>
                      <a:pt x="185" y="257"/>
                    </a:cubicBezTo>
                    <a:cubicBezTo>
                      <a:pt x="172" y="240"/>
                      <a:pt x="180" y="196"/>
                      <a:pt x="180" y="196"/>
                    </a:cubicBezTo>
                    <a:cubicBezTo>
                      <a:pt x="285" y="100"/>
                      <a:pt x="285" y="100"/>
                      <a:pt x="285" y="100"/>
                    </a:cubicBezTo>
                    <a:lnTo>
                      <a:pt x="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52C1A77F-D0D3-4856-91DD-AD841A991733}"/>
                  </a:ext>
                </a:extLst>
              </p:cNvPr>
              <p:cNvSpPr>
                <a:spLocks/>
              </p:cNvSpPr>
              <p:nvPr/>
            </p:nvSpPr>
            <p:spPr bwMode="auto">
              <a:xfrm>
                <a:off x="2489100" y="3680527"/>
                <a:ext cx="387429" cy="685715"/>
              </a:xfrm>
              <a:custGeom>
                <a:avLst/>
                <a:gdLst>
                  <a:gd name="T0" fmla="*/ 21 w 145"/>
                  <a:gd name="T1" fmla="*/ 257 h 257"/>
                  <a:gd name="T2" fmla="*/ 3 w 145"/>
                  <a:gd name="T3" fmla="*/ 120 h 257"/>
                  <a:gd name="T4" fmla="*/ 50 w 145"/>
                  <a:gd name="T5" fmla="*/ 37 h 257"/>
                  <a:gd name="T6" fmla="*/ 108 w 145"/>
                  <a:gd name="T7" fmla="*/ 0 h 257"/>
                  <a:gd name="T8" fmla="*/ 102 w 145"/>
                  <a:gd name="T9" fmla="*/ 33 h 257"/>
                  <a:gd name="T10" fmla="*/ 60 w 145"/>
                  <a:gd name="T11" fmla="*/ 61 h 257"/>
                  <a:gd name="T12" fmla="*/ 43 w 145"/>
                  <a:gd name="T13" fmla="*/ 112 h 257"/>
                  <a:gd name="T14" fmla="*/ 84 w 145"/>
                  <a:gd name="T15" fmla="*/ 60 h 257"/>
                  <a:gd name="T16" fmla="*/ 135 w 145"/>
                  <a:gd name="T17" fmla="*/ 60 h 257"/>
                  <a:gd name="T18" fmla="*/ 114 w 145"/>
                  <a:gd name="T19" fmla="*/ 83 h 257"/>
                  <a:gd name="T20" fmla="*/ 88 w 145"/>
                  <a:gd name="T21" fmla="*/ 88 h 257"/>
                  <a:gd name="T22" fmla="*/ 67 w 145"/>
                  <a:gd name="T23" fmla="*/ 129 h 257"/>
                  <a:gd name="T24" fmla="*/ 100 w 145"/>
                  <a:gd name="T25" fmla="*/ 104 h 257"/>
                  <a:gd name="T26" fmla="*/ 145 w 145"/>
                  <a:gd name="T27" fmla="*/ 100 h 257"/>
                  <a:gd name="T28" fmla="*/ 128 w 145"/>
                  <a:gd name="T29" fmla="*/ 125 h 257"/>
                  <a:gd name="T30" fmla="*/ 94 w 145"/>
                  <a:gd name="T31" fmla="*/ 144 h 257"/>
                  <a:gd name="T32" fmla="*/ 81 w 145"/>
                  <a:gd name="T33" fmla="*/ 232 h 257"/>
                  <a:gd name="T34" fmla="*/ 21 w 145"/>
                  <a:gd name="T35"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257">
                    <a:moveTo>
                      <a:pt x="21" y="257"/>
                    </a:moveTo>
                    <a:cubicBezTo>
                      <a:pt x="21" y="257"/>
                      <a:pt x="0" y="134"/>
                      <a:pt x="3" y="120"/>
                    </a:cubicBezTo>
                    <a:cubicBezTo>
                      <a:pt x="6" y="105"/>
                      <a:pt x="50" y="37"/>
                      <a:pt x="50" y="37"/>
                    </a:cubicBezTo>
                    <a:cubicBezTo>
                      <a:pt x="108" y="0"/>
                      <a:pt x="108" y="0"/>
                      <a:pt x="108" y="0"/>
                    </a:cubicBezTo>
                    <a:cubicBezTo>
                      <a:pt x="108" y="0"/>
                      <a:pt x="116" y="25"/>
                      <a:pt x="102" y="33"/>
                    </a:cubicBezTo>
                    <a:cubicBezTo>
                      <a:pt x="88" y="41"/>
                      <a:pt x="61" y="56"/>
                      <a:pt x="60" y="61"/>
                    </a:cubicBezTo>
                    <a:cubicBezTo>
                      <a:pt x="59" y="66"/>
                      <a:pt x="43" y="112"/>
                      <a:pt x="43" y="112"/>
                    </a:cubicBezTo>
                    <a:cubicBezTo>
                      <a:pt x="43" y="112"/>
                      <a:pt x="80" y="61"/>
                      <a:pt x="84" y="60"/>
                    </a:cubicBezTo>
                    <a:cubicBezTo>
                      <a:pt x="89" y="60"/>
                      <a:pt x="135" y="60"/>
                      <a:pt x="135" y="60"/>
                    </a:cubicBezTo>
                    <a:cubicBezTo>
                      <a:pt x="135" y="60"/>
                      <a:pt x="128" y="81"/>
                      <a:pt x="114" y="83"/>
                    </a:cubicBezTo>
                    <a:cubicBezTo>
                      <a:pt x="99" y="84"/>
                      <a:pt x="88" y="88"/>
                      <a:pt x="88" y="88"/>
                    </a:cubicBezTo>
                    <a:cubicBezTo>
                      <a:pt x="67" y="129"/>
                      <a:pt x="67" y="129"/>
                      <a:pt x="67" y="129"/>
                    </a:cubicBezTo>
                    <a:cubicBezTo>
                      <a:pt x="100" y="104"/>
                      <a:pt x="100" y="104"/>
                      <a:pt x="100" y="104"/>
                    </a:cubicBezTo>
                    <a:cubicBezTo>
                      <a:pt x="145" y="100"/>
                      <a:pt x="145" y="100"/>
                      <a:pt x="145" y="100"/>
                    </a:cubicBezTo>
                    <a:cubicBezTo>
                      <a:pt x="145" y="100"/>
                      <a:pt x="141" y="125"/>
                      <a:pt x="128" y="125"/>
                    </a:cubicBezTo>
                    <a:cubicBezTo>
                      <a:pt x="115" y="124"/>
                      <a:pt x="94" y="144"/>
                      <a:pt x="94" y="144"/>
                    </a:cubicBezTo>
                    <a:cubicBezTo>
                      <a:pt x="81" y="232"/>
                      <a:pt x="81" y="232"/>
                      <a:pt x="81" y="232"/>
                    </a:cubicBezTo>
                    <a:lnTo>
                      <a:pt x="21" y="25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AF758C60-4BC8-48B0-853B-79E4FE11DEC0}"/>
                  </a:ext>
                </a:extLst>
              </p:cNvPr>
              <p:cNvSpPr>
                <a:spLocks/>
              </p:cNvSpPr>
              <p:nvPr/>
            </p:nvSpPr>
            <p:spPr bwMode="auto">
              <a:xfrm rot="487774">
                <a:off x="2302872" y="4062813"/>
                <a:ext cx="1145143" cy="673715"/>
              </a:xfrm>
              <a:custGeom>
                <a:avLst/>
                <a:gdLst>
                  <a:gd name="T0" fmla="*/ 82 w 428"/>
                  <a:gd name="T1" fmla="*/ 54 h 253"/>
                  <a:gd name="T2" fmla="*/ 282 w 428"/>
                  <a:gd name="T3" fmla="*/ 41 h 253"/>
                  <a:gd name="T4" fmla="*/ 326 w 428"/>
                  <a:gd name="T5" fmla="*/ 235 h 253"/>
                  <a:gd name="T6" fmla="*/ 59 w 428"/>
                  <a:gd name="T7" fmla="*/ 170 h 253"/>
                  <a:gd name="T8" fmla="*/ 82 w 428"/>
                  <a:gd name="T9" fmla="*/ 54 h 253"/>
                </a:gdLst>
                <a:ahLst/>
                <a:cxnLst>
                  <a:cxn ang="0">
                    <a:pos x="T0" y="T1"/>
                  </a:cxn>
                  <a:cxn ang="0">
                    <a:pos x="T2" y="T3"/>
                  </a:cxn>
                  <a:cxn ang="0">
                    <a:pos x="T4" y="T5"/>
                  </a:cxn>
                  <a:cxn ang="0">
                    <a:pos x="T6" y="T7"/>
                  </a:cxn>
                  <a:cxn ang="0">
                    <a:pos x="T8" y="T9"/>
                  </a:cxn>
                </a:cxnLst>
                <a:rect l="0" t="0" r="r" b="b"/>
                <a:pathLst>
                  <a:path w="428" h="253">
                    <a:moveTo>
                      <a:pt x="82" y="54"/>
                    </a:moveTo>
                    <a:cubicBezTo>
                      <a:pt x="82" y="54"/>
                      <a:pt x="169" y="0"/>
                      <a:pt x="282" y="41"/>
                    </a:cubicBezTo>
                    <a:cubicBezTo>
                      <a:pt x="428" y="93"/>
                      <a:pt x="371" y="223"/>
                      <a:pt x="326" y="235"/>
                    </a:cubicBezTo>
                    <a:cubicBezTo>
                      <a:pt x="260" y="253"/>
                      <a:pt x="93" y="170"/>
                      <a:pt x="59" y="170"/>
                    </a:cubicBezTo>
                    <a:cubicBezTo>
                      <a:pt x="25" y="170"/>
                      <a:pt x="0" y="102"/>
                      <a:pt x="82"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5402D44F-972F-4278-8406-D3E44C9F1E1C}"/>
                  </a:ext>
                </a:extLst>
              </p:cNvPr>
              <p:cNvSpPr>
                <a:spLocks/>
              </p:cNvSpPr>
              <p:nvPr/>
            </p:nvSpPr>
            <p:spPr bwMode="auto">
              <a:xfrm>
                <a:off x="963385" y="3011955"/>
                <a:ext cx="2713716" cy="2492573"/>
              </a:xfrm>
              <a:custGeom>
                <a:avLst/>
                <a:gdLst>
                  <a:gd name="T0" fmla="*/ 154 w 1016"/>
                  <a:gd name="T1" fmla="*/ 0 h 935"/>
                  <a:gd name="T2" fmla="*/ 461 w 1016"/>
                  <a:gd name="T3" fmla="*/ 248 h 935"/>
                  <a:gd name="T4" fmla="*/ 785 w 1016"/>
                  <a:gd name="T5" fmla="*/ 556 h 935"/>
                  <a:gd name="T6" fmla="*/ 901 w 1016"/>
                  <a:gd name="T7" fmla="*/ 822 h 935"/>
                  <a:gd name="T8" fmla="*/ 331 w 1016"/>
                  <a:gd name="T9" fmla="*/ 781 h 935"/>
                  <a:gd name="T10" fmla="*/ 10 w 1016"/>
                  <a:gd name="T11" fmla="*/ 204 h 935"/>
                  <a:gd name="T12" fmla="*/ 154 w 1016"/>
                  <a:gd name="T13" fmla="*/ 0 h 935"/>
                </a:gdLst>
                <a:ahLst/>
                <a:cxnLst>
                  <a:cxn ang="0">
                    <a:pos x="T0" y="T1"/>
                  </a:cxn>
                  <a:cxn ang="0">
                    <a:pos x="T2" y="T3"/>
                  </a:cxn>
                  <a:cxn ang="0">
                    <a:pos x="T4" y="T5"/>
                  </a:cxn>
                  <a:cxn ang="0">
                    <a:pos x="T6" y="T7"/>
                  </a:cxn>
                  <a:cxn ang="0">
                    <a:pos x="T8" y="T9"/>
                  </a:cxn>
                  <a:cxn ang="0">
                    <a:pos x="T10" y="T11"/>
                  </a:cxn>
                  <a:cxn ang="0">
                    <a:pos x="T12" y="T13"/>
                  </a:cxn>
                </a:cxnLst>
                <a:rect l="0" t="0" r="r" b="b"/>
                <a:pathLst>
                  <a:path w="1016" h="935">
                    <a:moveTo>
                      <a:pt x="154" y="0"/>
                    </a:moveTo>
                    <a:cubicBezTo>
                      <a:pt x="154" y="0"/>
                      <a:pt x="317" y="11"/>
                      <a:pt x="461" y="248"/>
                    </a:cubicBezTo>
                    <a:cubicBezTo>
                      <a:pt x="604" y="484"/>
                      <a:pt x="785" y="556"/>
                      <a:pt x="785" y="556"/>
                    </a:cubicBezTo>
                    <a:cubicBezTo>
                      <a:pt x="785" y="556"/>
                      <a:pt x="1016" y="720"/>
                      <a:pt x="901" y="822"/>
                    </a:cubicBezTo>
                    <a:cubicBezTo>
                      <a:pt x="787" y="925"/>
                      <a:pt x="485" y="935"/>
                      <a:pt x="331" y="781"/>
                    </a:cubicBezTo>
                    <a:cubicBezTo>
                      <a:pt x="178" y="628"/>
                      <a:pt x="0" y="341"/>
                      <a:pt x="10" y="204"/>
                    </a:cubicBezTo>
                    <a:cubicBezTo>
                      <a:pt x="21" y="68"/>
                      <a:pt x="68" y="10"/>
                      <a:pt x="154" y="0"/>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Oval 26">
              <a:extLst>
                <a:ext uri="{FF2B5EF4-FFF2-40B4-BE49-F238E27FC236}">
                  <a16:creationId xmlns:a16="http://schemas.microsoft.com/office/drawing/2014/main" id="{813F705E-7B0E-4989-B447-76E85BC850C4}"/>
                </a:ext>
              </a:extLst>
            </p:cNvPr>
            <p:cNvSpPr/>
            <p:nvPr/>
          </p:nvSpPr>
          <p:spPr>
            <a:xfrm flipH="1">
              <a:off x="662569" y="2575406"/>
              <a:ext cx="333828" cy="333828"/>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27">
              <a:extLst>
                <a:ext uri="{FF2B5EF4-FFF2-40B4-BE49-F238E27FC236}">
                  <a16:creationId xmlns:a16="http://schemas.microsoft.com/office/drawing/2014/main" id="{1CA7247A-56C4-4D0D-A7EB-5B7C8EDC3148}"/>
                </a:ext>
              </a:extLst>
            </p:cNvPr>
            <p:cNvSpPr/>
            <p:nvPr/>
          </p:nvSpPr>
          <p:spPr>
            <a:xfrm flipH="1">
              <a:off x="3192720" y="5092277"/>
              <a:ext cx="191756" cy="191756"/>
            </a:xfrm>
            <a:prstGeom prst="ellipse">
              <a:avLst/>
            </a:prstGeom>
            <a:gradFill>
              <a:gsLst>
                <a:gs pos="0">
                  <a:srgbClr val="7CEFD8"/>
                </a:gs>
                <a:gs pos="100000">
                  <a:srgbClr val="6C92E1"/>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Diamond 25">
              <a:extLst>
                <a:ext uri="{FF2B5EF4-FFF2-40B4-BE49-F238E27FC236}">
                  <a16:creationId xmlns:a16="http://schemas.microsoft.com/office/drawing/2014/main" id="{EDADB6E4-A33D-42FA-AF99-6073BF0A1F07}"/>
                </a:ext>
              </a:extLst>
            </p:cNvPr>
            <p:cNvSpPr/>
            <p:nvPr/>
          </p:nvSpPr>
          <p:spPr>
            <a:xfrm>
              <a:off x="117404" y="5337893"/>
              <a:ext cx="319314" cy="319314"/>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a:extLst>
                <a:ext uri="{FF2B5EF4-FFF2-40B4-BE49-F238E27FC236}">
                  <a16:creationId xmlns:a16="http://schemas.microsoft.com/office/drawing/2014/main" id="{02153CFD-6A73-4AE2-B9B2-267A2F60EC4E}"/>
                </a:ext>
              </a:extLst>
            </p:cNvPr>
            <p:cNvSpPr/>
            <p:nvPr/>
          </p:nvSpPr>
          <p:spPr>
            <a:xfrm>
              <a:off x="3656166" y="3941881"/>
              <a:ext cx="271578" cy="271578"/>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iamond 40">
              <a:extLst>
                <a:ext uri="{FF2B5EF4-FFF2-40B4-BE49-F238E27FC236}">
                  <a16:creationId xmlns:a16="http://schemas.microsoft.com/office/drawing/2014/main" id="{7381A731-66EF-4CDC-94CA-BB0DA3E7292C}"/>
                </a:ext>
              </a:extLst>
            </p:cNvPr>
            <p:cNvSpPr/>
            <p:nvPr/>
          </p:nvSpPr>
          <p:spPr>
            <a:xfrm>
              <a:off x="2941210" y="1951388"/>
              <a:ext cx="404893" cy="404893"/>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106">
            <a:extLst>
              <a:ext uri="{FF2B5EF4-FFF2-40B4-BE49-F238E27FC236}">
                <a16:creationId xmlns:a16="http://schemas.microsoft.com/office/drawing/2014/main" id="{FB9FFA5D-5BF5-43CE-995C-EB509CA6D971}"/>
              </a:ext>
            </a:extLst>
          </p:cNvPr>
          <p:cNvSpPr txBox="1"/>
          <p:nvPr/>
        </p:nvSpPr>
        <p:spPr>
          <a:xfrm>
            <a:off x="5084424" y="3130269"/>
            <a:ext cx="6631524" cy="970266"/>
          </a:xfrm>
          <a:prstGeom prst="rect">
            <a:avLst/>
          </a:prstGeom>
          <a:noFill/>
        </p:spPr>
        <p:txBody>
          <a:bodyPr wrap="square" lIns="0" tIns="0" rIns="0" bIns="0" rtlCol="0">
            <a:spAutoFit/>
          </a:bodyPr>
          <a:lstStyle/>
          <a:p>
            <a:pPr algn="ctr">
              <a:lnSpc>
                <a:spcPts val="4000"/>
              </a:lnSpc>
            </a:pPr>
            <a:r>
              <a:rPr lang="it-IT" sz="2500" b="1" dirty="0">
                <a:solidFill>
                  <a:srgbClr val="002060"/>
                </a:solidFill>
                <a:latin typeface="Segoe UI" panose="020B0502040204020203" pitchFamily="34" charset="0"/>
                <a:cs typeface="Segoe UI" panose="020B0502040204020203" pitchFamily="34" charset="0"/>
              </a:rPr>
              <a:t>So just </a:t>
            </a:r>
            <a:r>
              <a:rPr lang="it-IT" sz="2500" b="1" dirty="0" err="1">
                <a:solidFill>
                  <a:srgbClr val="002060"/>
                </a:solidFill>
                <a:latin typeface="Segoe UI" panose="020B0502040204020203" pitchFamily="34" charset="0"/>
                <a:cs typeface="Segoe UI" panose="020B0502040204020203" pitchFamily="34" charset="0"/>
              </a:rPr>
              <a:t>learn</a:t>
            </a:r>
            <a:r>
              <a:rPr lang="it-IT" sz="2500" b="1" dirty="0">
                <a:solidFill>
                  <a:srgbClr val="002060"/>
                </a:solidFill>
                <a:latin typeface="Segoe UI" panose="020B0502040204020203" pitchFamily="34" charset="0"/>
                <a:cs typeface="Segoe UI" panose="020B0502040204020203" pitchFamily="34" charset="0"/>
              </a:rPr>
              <a:t> to </a:t>
            </a:r>
            <a:r>
              <a:rPr lang="it-IT" sz="2500" b="1" dirty="0" err="1">
                <a:solidFill>
                  <a:srgbClr val="002060"/>
                </a:solidFill>
                <a:latin typeface="Segoe UI" panose="020B0502040204020203" pitchFamily="34" charset="0"/>
                <a:cs typeface="Segoe UI" panose="020B0502040204020203" pitchFamily="34" charset="0"/>
              </a:rPr>
              <a:t>detect</a:t>
            </a:r>
            <a:r>
              <a:rPr lang="it-IT" sz="2500" b="1" dirty="0">
                <a:solidFill>
                  <a:srgbClr val="002060"/>
                </a:solidFill>
                <a:latin typeface="Segoe UI" panose="020B0502040204020203" pitchFamily="34" charset="0"/>
                <a:cs typeface="Segoe UI" panose="020B0502040204020203" pitchFamily="34" charset="0"/>
              </a:rPr>
              <a:t> </a:t>
            </a:r>
            <a:r>
              <a:rPr lang="it-IT" sz="2500" b="1" dirty="0" err="1">
                <a:solidFill>
                  <a:srgbClr val="002060"/>
                </a:solidFill>
                <a:latin typeface="Segoe UI" panose="020B0502040204020203" pitchFamily="34" charset="0"/>
                <a:cs typeface="Segoe UI" panose="020B0502040204020203" pitchFamily="34" charset="0"/>
              </a:rPr>
              <a:t>Stable</a:t>
            </a:r>
            <a:r>
              <a:rPr lang="it-IT" sz="2500" b="1" dirty="0">
                <a:solidFill>
                  <a:srgbClr val="002060"/>
                </a:solidFill>
                <a:latin typeface="Segoe UI" panose="020B0502040204020203" pitchFamily="34" charset="0"/>
                <a:cs typeface="Segoe UI" panose="020B0502040204020203" pitchFamily="34" charset="0"/>
              </a:rPr>
              <a:t> </a:t>
            </a:r>
            <a:r>
              <a:rPr lang="it-IT" sz="2500" b="1" dirty="0" err="1">
                <a:solidFill>
                  <a:srgbClr val="002060"/>
                </a:solidFill>
                <a:latin typeface="Segoe UI" panose="020B0502040204020203" pitchFamily="34" charset="0"/>
                <a:cs typeface="Segoe UI" panose="020B0502040204020203" pitchFamily="34" charset="0"/>
              </a:rPr>
              <a:t>Diffusion</a:t>
            </a:r>
            <a:r>
              <a:rPr lang="it-IT" sz="2500" b="1" dirty="0">
                <a:solidFill>
                  <a:srgbClr val="002060"/>
                </a:solidFill>
                <a:latin typeface="Segoe UI" panose="020B0502040204020203" pitchFamily="34" charset="0"/>
                <a:cs typeface="Segoe UI" panose="020B0502040204020203" pitchFamily="34" charset="0"/>
              </a:rPr>
              <a:t> </a:t>
            </a:r>
            <a:r>
              <a:rPr lang="it-IT" sz="2500" b="1" dirty="0" err="1">
                <a:solidFill>
                  <a:srgbClr val="002060"/>
                </a:solidFill>
                <a:latin typeface="Segoe UI" panose="020B0502040204020203" pitchFamily="34" charset="0"/>
                <a:cs typeface="Segoe UI" panose="020B0502040204020203" pitchFamily="34" charset="0"/>
              </a:rPr>
              <a:t>fingerprint</a:t>
            </a:r>
            <a:r>
              <a:rPr lang="it-IT" sz="2500" b="1" dirty="0">
                <a:solidFill>
                  <a:srgbClr val="002060"/>
                </a:solidFill>
                <a:latin typeface="Segoe UI" panose="020B0502040204020203" pitchFamily="34" charset="0"/>
                <a:cs typeface="Segoe UI" panose="020B0502040204020203" pitchFamily="34" charset="0"/>
              </a:rPr>
              <a:t>!!!</a:t>
            </a:r>
            <a:endParaRPr lang="en-US" sz="2500" b="1" dirty="0">
              <a:solidFill>
                <a:srgbClr val="002060"/>
              </a:solidFill>
              <a:latin typeface="Segoe UI" panose="020B0502040204020203" pitchFamily="34" charset="0"/>
              <a:cs typeface="Segoe UI" panose="020B0502040204020203" pitchFamily="34" charset="0"/>
            </a:endParaRPr>
          </a:p>
        </p:txBody>
      </p:sp>
      <p:pic>
        <p:nvPicPr>
          <p:cNvPr id="75" name="Elemento grafico 74">
            <a:extLst>
              <a:ext uri="{FF2B5EF4-FFF2-40B4-BE49-F238E27FC236}">
                <a16:creationId xmlns:a16="http://schemas.microsoft.com/office/drawing/2014/main" id="{DF200341-CAA7-4BE2-88EB-B7AD5053B1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9123" y="368033"/>
            <a:ext cx="1207681" cy="1207681"/>
          </a:xfrm>
          <a:prstGeom prst="rect">
            <a:avLst/>
          </a:prstGeom>
        </p:spPr>
      </p:pic>
      <p:grpSp>
        <p:nvGrpSpPr>
          <p:cNvPr id="50" name="Group 93">
            <a:extLst>
              <a:ext uri="{FF2B5EF4-FFF2-40B4-BE49-F238E27FC236}">
                <a16:creationId xmlns:a16="http://schemas.microsoft.com/office/drawing/2014/main" id="{55DBC853-CE85-4D7F-A837-782BD0E77B2C}"/>
              </a:ext>
            </a:extLst>
          </p:cNvPr>
          <p:cNvGrpSpPr/>
          <p:nvPr/>
        </p:nvGrpSpPr>
        <p:grpSpPr>
          <a:xfrm rot="15309759">
            <a:off x="4938937" y="4306025"/>
            <a:ext cx="4736736" cy="6407275"/>
            <a:chOff x="4855953" y="-2833465"/>
            <a:chExt cx="8948964" cy="12105059"/>
          </a:xfrm>
        </p:grpSpPr>
        <p:sp>
          <p:nvSpPr>
            <p:cNvPr id="51" name="Freeform 10">
              <a:extLst>
                <a:ext uri="{FF2B5EF4-FFF2-40B4-BE49-F238E27FC236}">
                  <a16:creationId xmlns:a16="http://schemas.microsoft.com/office/drawing/2014/main" id="{A3CE010B-D8E8-4741-96EC-F12DAEB8266A}"/>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11">
              <a:extLst>
                <a:ext uri="{FF2B5EF4-FFF2-40B4-BE49-F238E27FC236}">
                  <a16:creationId xmlns:a16="http://schemas.microsoft.com/office/drawing/2014/main" id="{49E0F334-621D-43BA-BDFF-2D4634034184}"/>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12">
              <a:extLst>
                <a:ext uri="{FF2B5EF4-FFF2-40B4-BE49-F238E27FC236}">
                  <a16:creationId xmlns:a16="http://schemas.microsoft.com/office/drawing/2014/main" id="{A5725578-0547-484A-B6EE-D86D5B1FAD61}"/>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4" name="Group 93">
            <a:extLst>
              <a:ext uri="{FF2B5EF4-FFF2-40B4-BE49-F238E27FC236}">
                <a16:creationId xmlns:a16="http://schemas.microsoft.com/office/drawing/2014/main" id="{EB983D86-7A78-4C8C-81DB-1FBED0D9D977}"/>
              </a:ext>
            </a:extLst>
          </p:cNvPr>
          <p:cNvGrpSpPr/>
          <p:nvPr/>
        </p:nvGrpSpPr>
        <p:grpSpPr>
          <a:xfrm rot="18556004">
            <a:off x="5297356" y="-2965596"/>
            <a:ext cx="4736736" cy="6407275"/>
            <a:chOff x="4855953" y="-2833465"/>
            <a:chExt cx="8948964" cy="12105059"/>
          </a:xfrm>
        </p:grpSpPr>
        <p:sp>
          <p:nvSpPr>
            <p:cNvPr id="55" name="Freeform 10">
              <a:extLst>
                <a:ext uri="{FF2B5EF4-FFF2-40B4-BE49-F238E27FC236}">
                  <a16:creationId xmlns:a16="http://schemas.microsoft.com/office/drawing/2014/main" id="{B663BEB5-B5B6-49EA-A6D8-AD047C113BE5}"/>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11">
              <a:extLst>
                <a:ext uri="{FF2B5EF4-FFF2-40B4-BE49-F238E27FC236}">
                  <a16:creationId xmlns:a16="http://schemas.microsoft.com/office/drawing/2014/main" id="{80C81B87-1457-4289-8705-B4C396C17B6B}"/>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12">
              <a:extLst>
                <a:ext uri="{FF2B5EF4-FFF2-40B4-BE49-F238E27FC236}">
                  <a16:creationId xmlns:a16="http://schemas.microsoft.com/office/drawing/2014/main" id="{5D241E2D-5EC9-47CB-8A19-A0D36A14A40C}"/>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CasellaDiTesto 1">
            <a:extLst>
              <a:ext uri="{FF2B5EF4-FFF2-40B4-BE49-F238E27FC236}">
                <a16:creationId xmlns:a16="http://schemas.microsoft.com/office/drawing/2014/main" id="{1C6773BC-7086-FFA6-24A3-2734B0847EA9}"/>
              </a:ext>
            </a:extLst>
          </p:cNvPr>
          <p:cNvSpPr txBox="1"/>
          <p:nvPr/>
        </p:nvSpPr>
        <p:spPr>
          <a:xfrm>
            <a:off x="9766300" y="6517901"/>
            <a:ext cx="8820150" cy="323165"/>
          </a:xfrm>
          <a:prstGeom prst="rect">
            <a:avLst/>
          </a:prstGeom>
          <a:noFill/>
        </p:spPr>
        <p:txBody>
          <a:bodyPr wrap="square">
            <a:spAutoFit/>
          </a:bodyPr>
          <a:lstStyle/>
          <a:p>
            <a:r>
              <a:rPr lang="en-US" sz="1500" i="1" dirty="0">
                <a:solidFill>
                  <a:srgbClr val="002060"/>
                </a:solidFill>
                <a:latin typeface="+mj-lt"/>
                <a:cs typeface="Segoe UI" panose="020B0502040204020203" pitchFamily="34" charset="0"/>
              </a:rPr>
              <a:t>Davide Alessandro Coccomini</a:t>
            </a:r>
            <a:endParaRPr lang="it-IT" sz="1500" dirty="0"/>
          </a:p>
        </p:txBody>
      </p:sp>
    </p:spTree>
    <p:extLst>
      <p:ext uri="{BB962C8B-B14F-4D97-AF65-F5344CB8AC3E}">
        <p14:creationId xmlns:p14="http://schemas.microsoft.com/office/powerpoint/2010/main" val="36257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Well Yes, But Actually No | Know Your Meme">
            <a:extLst>
              <a:ext uri="{FF2B5EF4-FFF2-40B4-BE49-F238E27FC236}">
                <a16:creationId xmlns:a16="http://schemas.microsoft.com/office/drawing/2014/main" id="{A37620C4-2C08-0996-C11F-D4E41A7D1B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89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45">
            <a:extLst>
              <a:ext uri="{FF2B5EF4-FFF2-40B4-BE49-F238E27FC236}">
                <a16:creationId xmlns:a16="http://schemas.microsoft.com/office/drawing/2014/main" id="{71DC6104-495D-11F3-F3B6-189C00ED6B71}"/>
              </a:ext>
            </a:extLst>
          </p:cNvPr>
          <p:cNvSpPr txBox="1"/>
          <p:nvPr/>
        </p:nvSpPr>
        <p:spPr>
          <a:xfrm>
            <a:off x="1758079" y="290514"/>
            <a:ext cx="8675841" cy="615553"/>
          </a:xfrm>
          <a:prstGeom prst="rect">
            <a:avLst/>
          </a:prstGeom>
          <a:noFill/>
        </p:spPr>
        <p:txBody>
          <a:bodyPr wrap="square" lIns="0" tIns="0" rIns="0" bIns="0" rtlCol="0">
            <a:spAutoFit/>
          </a:bodyPr>
          <a:lstStyle/>
          <a:p>
            <a:pPr algn="ctr"/>
            <a:r>
              <a:rPr lang="en-US" sz="4000" b="1" dirty="0">
                <a:solidFill>
                  <a:srgbClr val="002060"/>
                </a:solidFill>
                <a:latin typeface="Segoe UI" panose="020B0502040204020203" pitchFamily="34" charset="0"/>
                <a:cs typeface="Segoe UI" panose="020B0502040204020203" pitchFamily="34" charset="0"/>
              </a:rPr>
              <a:t>Generalization</a:t>
            </a:r>
          </a:p>
        </p:txBody>
      </p:sp>
      <p:sp>
        <p:nvSpPr>
          <p:cNvPr id="6" name="Rettangolo 5">
            <a:extLst>
              <a:ext uri="{FF2B5EF4-FFF2-40B4-BE49-F238E27FC236}">
                <a16:creationId xmlns:a16="http://schemas.microsoft.com/office/drawing/2014/main" id="{07F43A72-0427-75B1-4A13-9D863B3A5CE0}"/>
              </a:ext>
            </a:extLst>
          </p:cNvPr>
          <p:cNvSpPr/>
          <p:nvPr/>
        </p:nvSpPr>
        <p:spPr>
          <a:xfrm>
            <a:off x="1758079" y="1950719"/>
            <a:ext cx="1239919" cy="1239919"/>
          </a:xfrm>
          <a:prstGeom prst="rect">
            <a:avLst/>
          </a:prstGeom>
          <a:solidFill>
            <a:srgbClr val="54B4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Stable</a:t>
            </a:r>
            <a:r>
              <a:rPr lang="it-IT" sz="2000" b="1" dirty="0"/>
              <a:t> </a:t>
            </a:r>
            <a:r>
              <a:rPr lang="it-IT" sz="2000" b="1" dirty="0" err="1"/>
              <a:t>Diffusion</a:t>
            </a:r>
            <a:endParaRPr lang="it-IT" sz="2000" b="1" dirty="0"/>
          </a:p>
          <a:p>
            <a:pPr algn="ctr"/>
            <a:r>
              <a:rPr lang="it-IT" sz="2000" b="1" dirty="0"/>
              <a:t>Image</a:t>
            </a:r>
          </a:p>
        </p:txBody>
      </p:sp>
      <p:cxnSp>
        <p:nvCxnSpPr>
          <p:cNvPr id="7" name="Straight Connector 109">
            <a:extLst>
              <a:ext uri="{FF2B5EF4-FFF2-40B4-BE49-F238E27FC236}">
                <a16:creationId xmlns:a16="http://schemas.microsoft.com/office/drawing/2014/main" id="{40CABE2C-29B6-7AC6-F1A8-F3D43A0C1C08}"/>
              </a:ext>
            </a:extLst>
          </p:cNvPr>
          <p:cNvCxnSpPr>
            <a:cxnSpLocks/>
          </p:cNvCxnSpPr>
          <p:nvPr/>
        </p:nvCxnSpPr>
        <p:spPr>
          <a:xfrm flipH="1">
            <a:off x="0" y="3688080"/>
            <a:ext cx="12192000" cy="0"/>
          </a:xfrm>
          <a:prstGeom prst="line">
            <a:avLst/>
          </a:prstGeom>
          <a:ln w="38100">
            <a:solidFill>
              <a:srgbClr val="715BE4"/>
            </a:solidFill>
          </a:ln>
        </p:spPr>
        <p:style>
          <a:lnRef idx="1">
            <a:schemeClr val="accent1"/>
          </a:lnRef>
          <a:fillRef idx="0">
            <a:schemeClr val="accent1"/>
          </a:fillRef>
          <a:effectRef idx="0">
            <a:schemeClr val="accent1"/>
          </a:effectRef>
          <a:fontRef idx="minor">
            <a:schemeClr val="tx1"/>
          </a:fontRef>
        </p:style>
      </p:cxnSp>
      <p:sp>
        <p:nvSpPr>
          <p:cNvPr id="10" name="TextBox 106">
            <a:extLst>
              <a:ext uri="{FF2B5EF4-FFF2-40B4-BE49-F238E27FC236}">
                <a16:creationId xmlns:a16="http://schemas.microsoft.com/office/drawing/2014/main" id="{1F08C0DC-E778-599C-98C5-5F3ED684765F}"/>
              </a:ext>
            </a:extLst>
          </p:cNvPr>
          <p:cNvSpPr txBox="1"/>
          <p:nvPr/>
        </p:nvSpPr>
        <p:spPr>
          <a:xfrm>
            <a:off x="194021" y="1090723"/>
            <a:ext cx="3487525" cy="436979"/>
          </a:xfrm>
          <a:prstGeom prst="rect">
            <a:avLst/>
          </a:prstGeom>
          <a:noFill/>
        </p:spPr>
        <p:txBody>
          <a:bodyPr wrap="square" lIns="0" tIns="0" rIns="0" bIns="0" rtlCol="0">
            <a:spAutoFit/>
          </a:bodyPr>
          <a:lstStyle/>
          <a:p>
            <a:pPr>
              <a:lnSpc>
                <a:spcPts val="4000"/>
              </a:lnSpc>
            </a:pPr>
            <a:r>
              <a:rPr lang="it-IT" b="1" dirty="0">
                <a:solidFill>
                  <a:srgbClr val="002060"/>
                </a:solidFill>
                <a:latin typeface="Segoe UI" panose="020B0502040204020203" pitchFamily="34" charset="0"/>
                <a:cs typeface="Segoe UI" panose="020B0502040204020203" pitchFamily="34" charset="0"/>
              </a:rPr>
              <a:t>Training</a:t>
            </a:r>
            <a:endParaRPr lang="en-US" b="1" dirty="0">
              <a:solidFill>
                <a:srgbClr val="002060"/>
              </a:solidFill>
              <a:latin typeface="Segoe UI" panose="020B0502040204020203" pitchFamily="34" charset="0"/>
              <a:cs typeface="Segoe UI" panose="020B0502040204020203" pitchFamily="34" charset="0"/>
            </a:endParaRPr>
          </a:p>
        </p:txBody>
      </p:sp>
      <p:sp>
        <p:nvSpPr>
          <p:cNvPr id="11" name="TextBox 106">
            <a:extLst>
              <a:ext uri="{FF2B5EF4-FFF2-40B4-BE49-F238E27FC236}">
                <a16:creationId xmlns:a16="http://schemas.microsoft.com/office/drawing/2014/main" id="{A48D278F-F5BD-CFC9-3D3C-EDF8325D5ACF}"/>
              </a:ext>
            </a:extLst>
          </p:cNvPr>
          <p:cNvSpPr txBox="1"/>
          <p:nvPr/>
        </p:nvSpPr>
        <p:spPr>
          <a:xfrm>
            <a:off x="194020" y="3872736"/>
            <a:ext cx="3487525" cy="436979"/>
          </a:xfrm>
          <a:prstGeom prst="rect">
            <a:avLst/>
          </a:prstGeom>
          <a:noFill/>
        </p:spPr>
        <p:txBody>
          <a:bodyPr wrap="square" lIns="0" tIns="0" rIns="0" bIns="0" rtlCol="0">
            <a:spAutoFit/>
          </a:bodyPr>
          <a:lstStyle/>
          <a:p>
            <a:pPr>
              <a:lnSpc>
                <a:spcPts val="4000"/>
              </a:lnSpc>
            </a:pPr>
            <a:r>
              <a:rPr lang="it-IT" b="1" dirty="0">
                <a:solidFill>
                  <a:srgbClr val="002060"/>
                </a:solidFill>
                <a:latin typeface="Segoe UI" panose="020B0502040204020203" pitchFamily="34" charset="0"/>
                <a:cs typeface="Segoe UI" panose="020B0502040204020203" pitchFamily="34" charset="0"/>
              </a:rPr>
              <a:t>Test</a:t>
            </a:r>
            <a:endParaRPr lang="en-US" b="1" dirty="0">
              <a:solidFill>
                <a:srgbClr val="002060"/>
              </a:solidFill>
              <a:latin typeface="Segoe UI" panose="020B0502040204020203" pitchFamily="34" charset="0"/>
              <a:cs typeface="Segoe UI" panose="020B0502040204020203" pitchFamily="34" charset="0"/>
            </a:endParaRPr>
          </a:p>
        </p:txBody>
      </p:sp>
      <p:sp>
        <p:nvSpPr>
          <p:cNvPr id="16" name="Rettangolo 15">
            <a:extLst>
              <a:ext uri="{FF2B5EF4-FFF2-40B4-BE49-F238E27FC236}">
                <a16:creationId xmlns:a16="http://schemas.microsoft.com/office/drawing/2014/main" id="{1D420095-EE7F-6183-7A05-B0A3D883060A}"/>
              </a:ext>
            </a:extLst>
          </p:cNvPr>
          <p:cNvSpPr/>
          <p:nvPr/>
        </p:nvSpPr>
        <p:spPr>
          <a:xfrm>
            <a:off x="1758078" y="1950719"/>
            <a:ext cx="1239919" cy="1239919"/>
          </a:xfrm>
          <a:prstGeom prst="rect">
            <a:avLst/>
          </a:prstGeom>
          <a:solidFill>
            <a:srgbClr val="54B4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Stable</a:t>
            </a:r>
            <a:r>
              <a:rPr lang="it-IT" sz="2000" b="1" dirty="0"/>
              <a:t> </a:t>
            </a:r>
            <a:r>
              <a:rPr lang="it-IT" sz="2000" b="1" dirty="0" err="1"/>
              <a:t>Diffusion</a:t>
            </a:r>
            <a:endParaRPr lang="it-IT" sz="2000" b="1" dirty="0"/>
          </a:p>
          <a:p>
            <a:pPr algn="ctr"/>
            <a:r>
              <a:rPr lang="it-IT" sz="2000" b="1" dirty="0"/>
              <a:t>Image</a:t>
            </a:r>
          </a:p>
        </p:txBody>
      </p:sp>
      <p:sp>
        <p:nvSpPr>
          <p:cNvPr id="17" name="Rettangolo 16">
            <a:extLst>
              <a:ext uri="{FF2B5EF4-FFF2-40B4-BE49-F238E27FC236}">
                <a16:creationId xmlns:a16="http://schemas.microsoft.com/office/drawing/2014/main" id="{77E47EBD-BCEF-3DA3-6D5D-99E33DB5BD44}"/>
              </a:ext>
            </a:extLst>
          </p:cNvPr>
          <p:cNvSpPr/>
          <p:nvPr/>
        </p:nvSpPr>
        <p:spPr>
          <a:xfrm>
            <a:off x="1758077" y="1950719"/>
            <a:ext cx="1239919" cy="1239919"/>
          </a:xfrm>
          <a:prstGeom prst="rect">
            <a:avLst/>
          </a:prstGeom>
          <a:solidFill>
            <a:srgbClr val="54B4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Stable</a:t>
            </a:r>
            <a:r>
              <a:rPr lang="it-IT" sz="2000" b="1" dirty="0"/>
              <a:t> </a:t>
            </a:r>
            <a:r>
              <a:rPr lang="it-IT" sz="2000" b="1" dirty="0" err="1"/>
              <a:t>Diffusion</a:t>
            </a:r>
            <a:endParaRPr lang="it-IT" sz="2000" b="1" dirty="0"/>
          </a:p>
          <a:p>
            <a:pPr algn="ctr"/>
            <a:r>
              <a:rPr lang="it-IT" sz="2000" b="1" dirty="0"/>
              <a:t>Image</a:t>
            </a:r>
          </a:p>
        </p:txBody>
      </p:sp>
      <p:sp>
        <p:nvSpPr>
          <p:cNvPr id="18" name="Rettangolo 17">
            <a:extLst>
              <a:ext uri="{FF2B5EF4-FFF2-40B4-BE49-F238E27FC236}">
                <a16:creationId xmlns:a16="http://schemas.microsoft.com/office/drawing/2014/main" id="{DA57FE47-9A24-34FD-CE37-D028A9B66B75}"/>
              </a:ext>
            </a:extLst>
          </p:cNvPr>
          <p:cNvSpPr/>
          <p:nvPr/>
        </p:nvSpPr>
        <p:spPr>
          <a:xfrm>
            <a:off x="1758077" y="1950719"/>
            <a:ext cx="1239919" cy="1239919"/>
          </a:xfrm>
          <a:prstGeom prst="rect">
            <a:avLst/>
          </a:prstGeom>
          <a:solidFill>
            <a:srgbClr val="54B4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Stable</a:t>
            </a:r>
            <a:r>
              <a:rPr lang="it-IT" sz="2000" b="1" dirty="0"/>
              <a:t> </a:t>
            </a:r>
            <a:r>
              <a:rPr lang="it-IT" sz="2000" b="1" dirty="0" err="1"/>
              <a:t>Diffusion</a:t>
            </a:r>
            <a:endParaRPr lang="it-IT" sz="2000" b="1" dirty="0"/>
          </a:p>
          <a:p>
            <a:pPr algn="ctr"/>
            <a:r>
              <a:rPr lang="it-IT" sz="2000" b="1" dirty="0"/>
              <a:t>Image</a:t>
            </a:r>
          </a:p>
        </p:txBody>
      </p:sp>
      <p:sp>
        <p:nvSpPr>
          <p:cNvPr id="19" name="Rettangolo 18">
            <a:extLst>
              <a:ext uri="{FF2B5EF4-FFF2-40B4-BE49-F238E27FC236}">
                <a16:creationId xmlns:a16="http://schemas.microsoft.com/office/drawing/2014/main" id="{468A227C-F768-331C-BEE0-A5B01AAED0DA}"/>
              </a:ext>
            </a:extLst>
          </p:cNvPr>
          <p:cNvSpPr/>
          <p:nvPr/>
        </p:nvSpPr>
        <p:spPr>
          <a:xfrm>
            <a:off x="1758076" y="1967214"/>
            <a:ext cx="1239919" cy="1239919"/>
          </a:xfrm>
          <a:prstGeom prst="rect">
            <a:avLst/>
          </a:prstGeom>
          <a:solidFill>
            <a:srgbClr val="54B4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Stable</a:t>
            </a:r>
            <a:r>
              <a:rPr lang="it-IT" sz="2000" b="1" dirty="0"/>
              <a:t> </a:t>
            </a:r>
            <a:r>
              <a:rPr lang="it-IT" sz="2000" b="1" dirty="0" err="1"/>
              <a:t>Diffusion</a:t>
            </a:r>
            <a:endParaRPr lang="it-IT" sz="2000" b="1" dirty="0"/>
          </a:p>
          <a:p>
            <a:pPr algn="ctr"/>
            <a:r>
              <a:rPr lang="it-IT" sz="2000" b="1" dirty="0"/>
              <a:t>Image</a:t>
            </a:r>
          </a:p>
        </p:txBody>
      </p:sp>
      <p:sp>
        <p:nvSpPr>
          <p:cNvPr id="21" name="Rettangolo 20">
            <a:extLst>
              <a:ext uri="{FF2B5EF4-FFF2-40B4-BE49-F238E27FC236}">
                <a16:creationId xmlns:a16="http://schemas.microsoft.com/office/drawing/2014/main" id="{C583CDE7-E845-5107-5CD2-9D558FA7F060}"/>
              </a:ext>
            </a:extLst>
          </p:cNvPr>
          <p:cNvSpPr/>
          <p:nvPr/>
        </p:nvSpPr>
        <p:spPr>
          <a:xfrm>
            <a:off x="1758076" y="1982454"/>
            <a:ext cx="1239919" cy="1239919"/>
          </a:xfrm>
          <a:prstGeom prst="rect">
            <a:avLst/>
          </a:prstGeom>
          <a:solidFill>
            <a:srgbClr val="54B4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Stable</a:t>
            </a:r>
            <a:r>
              <a:rPr lang="it-IT" sz="2000" b="1" dirty="0"/>
              <a:t> </a:t>
            </a:r>
            <a:r>
              <a:rPr lang="it-IT" sz="2000" b="1" dirty="0" err="1"/>
              <a:t>Diffusion</a:t>
            </a:r>
            <a:endParaRPr lang="it-IT" sz="2000" b="1" dirty="0"/>
          </a:p>
          <a:p>
            <a:pPr algn="ctr"/>
            <a:r>
              <a:rPr lang="it-IT" sz="2000" b="1" dirty="0"/>
              <a:t>Image</a:t>
            </a:r>
          </a:p>
        </p:txBody>
      </p:sp>
      <p:sp>
        <p:nvSpPr>
          <p:cNvPr id="22" name="Rettangolo 21">
            <a:extLst>
              <a:ext uri="{FF2B5EF4-FFF2-40B4-BE49-F238E27FC236}">
                <a16:creationId xmlns:a16="http://schemas.microsoft.com/office/drawing/2014/main" id="{7CC202B6-B0A0-BCA2-2F4C-68380DF73E3E}"/>
              </a:ext>
            </a:extLst>
          </p:cNvPr>
          <p:cNvSpPr/>
          <p:nvPr/>
        </p:nvSpPr>
        <p:spPr>
          <a:xfrm>
            <a:off x="1758073" y="1967214"/>
            <a:ext cx="1239919" cy="1239919"/>
          </a:xfrm>
          <a:prstGeom prst="rect">
            <a:avLst/>
          </a:prstGeom>
          <a:solidFill>
            <a:srgbClr val="54B4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Stable</a:t>
            </a:r>
            <a:r>
              <a:rPr lang="it-IT" sz="2000" b="1" dirty="0"/>
              <a:t> </a:t>
            </a:r>
            <a:r>
              <a:rPr lang="it-IT" sz="2000" b="1" dirty="0" err="1"/>
              <a:t>Diffusion</a:t>
            </a:r>
            <a:endParaRPr lang="it-IT" sz="2000" b="1" dirty="0"/>
          </a:p>
          <a:p>
            <a:pPr algn="ctr"/>
            <a:r>
              <a:rPr lang="it-IT" sz="2000" b="1" dirty="0"/>
              <a:t>Image</a:t>
            </a:r>
          </a:p>
        </p:txBody>
      </p:sp>
      <p:sp>
        <p:nvSpPr>
          <p:cNvPr id="23" name="Rettangolo 22">
            <a:extLst>
              <a:ext uri="{FF2B5EF4-FFF2-40B4-BE49-F238E27FC236}">
                <a16:creationId xmlns:a16="http://schemas.microsoft.com/office/drawing/2014/main" id="{34BEA625-1DE9-98C1-05A1-F0459061B1F3}"/>
              </a:ext>
            </a:extLst>
          </p:cNvPr>
          <p:cNvSpPr/>
          <p:nvPr/>
        </p:nvSpPr>
        <p:spPr>
          <a:xfrm>
            <a:off x="1758073" y="1978169"/>
            <a:ext cx="1239919" cy="1239919"/>
          </a:xfrm>
          <a:prstGeom prst="rect">
            <a:avLst/>
          </a:prstGeom>
          <a:solidFill>
            <a:srgbClr val="54B4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Stable</a:t>
            </a:r>
            <a:r>
              <a:rPr lang="it-IT" sz="2000" b="1" dirty="0"/>
              <a:t> </a:t>
            </a:r>
            <a:r>
              <a:rPr lang="it-IT" sz="2000" b="1" dirty="0" err="1"/>
              <a:t>Diffusion</a:t>
            </a:r>
            <a:endParaRPr lang="it-IT" sz="2000" b="1" dirty="0"/>
          </a:p>
          <a:p>
            <a:pPr algn="ctr"/>
            <a:r>
              <a:rPr lang="it-IT" sz="2000" b="1" dirty="0"/>
              <a:t>Image</a:t>
            </a:r>
          </a:p>
        </p:txBody>
      </p:sp>
      <p:sp>
        <p:nvSpPr>
          <p:cNvPr id="24" name="Rettangolo 23">
            <a:extLst>
              <a:ext uri="{FF2B5EF4-FFF2-40B4-BE49-F238E27FC236}">
                <a16:creationId xmlns:a16="http://schemas.microsoft.com/office/drawing/2014/main" id="{52BC8291-21F8-C5F4-A4CF-A3C46699415F}"/>
              </a:ext>
            </a:extLst>
          </p:cNvPr>
          <p:cNvSpPr/>
          <p:nvPr/>
        </p:nvSpPr>
        <p:spPr>
          <a:xfrm>
            <a:off x="1758070" y="1962929"/>
            <a:ext cx="1239919" cy="1239919"/>
          </a:xfrm>
          <a:prstGeom prst="rect">
            <a:avLst/>
          </a:prstGeom>
          <a:solidFill>
            <a:srgbClr val="54B4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Stable</a:t>
            </a:r>
            <a:r>
              <a:rPr lang="it-IT" sz="2000" b="1" dirty="0"/>
              <a:t> </a:t>
            </a:r>
            <a:r>
              <a:rPr lang="it-IT" sz="2000" b="1" dirty="0" err="1"/>
              <a:t>Diffusion</a:t>
            </a:r>
            <a:endParaRPr lang="it-IT" sz="2000" b="1" dirty="0"/>
          </a:p>
          <a:p>
            <a:pPr algn="ctr"/>
            <a:r>
              <a:rPr lang="it-IT" sz="2000" b="1" dirty="0"/>
              <a:t>Image</a:t>
            </a:r>
          </a:p>
        </p:txBody>
      </p:sp>
      <p:sp>
        <p:nvSpPr>
          <p:cNvPr id="25" name="Rettangolo 24">
            <a:extLst>
              <a:ext uri="{FF2B5EF4-FFF2-40B4-BE49-F238E27FC236}">
                <a16:creationId xmlns:a16="http://schemas.microsoft.com/office/drawing/2014/main" id="{50C2DDB1-D69A-6DF5-F7B8-65193843A353}"/>
              </a:ext>
            </a:extLst>
          </p:cNvPr>
          <p:cNvSpPr/>
          <p:nvPr/>
        </p:nvSpPr>
        <p:spPr>
          <a:xfrm>
            <a:off x="1758070" y="4719940"/>
            <a:ext cx="1239919" cy="1239919"/>
          </a:xfrm>
          <a:prstGeom prst="rect">
            <a:avLst/>
          </a:prstGeom>
          <a:solidFill>
            <a:srgbClr val="54B4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Stable</a:t>
            </a:r>
            <a:r>
              <a:rPr lang="it-IT" sz="2000" b="1" dirty="0"/>
              <a:t> </a:t>
            </a:r>
            <a:r>
              <a:rPr lang="it-IT" sz="2000" b="1" dirty="0" err="1"/>
              <a:t>Diffusion</a:t>
            </a:r>
            <a:endParaRPr lang="it-IT" sz="2000" b="1" dirty="0"/>
          </a:p>
          <a:p>
            <a:pPr algn="ctr"/>
            <a:r>
              <a:rPr lang="it-IT" sz="2000" b="1" dirty="0"/>
              <a:t>Image</a:t>
            </a:r>
          </a:p>
        </p:txBody>
      </p:sp>
      <p:pic>
        <p:nvPicPr>
          <p:cNvPr id="27" name="Immagine 26" descr="Immagine che contiene Elementi grafici, schermata, grafica, linea&#10;&#10;Descrizione generata automaticamente">
            <a:extLst>
              <a:ext uri="{FF2B5EF4-FFF2-40B4-BE49-F238E27FC236}">
                <a16:creationId xmlns:a16="http://schemas.microsoft.com/office/drawing/2014/main" id="{08DEE016-EDC3-B413-6AD0-C5C9F6A4A6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0585" y="4863644"/>
            <a:ext cx="952509" cy="952509"/>
          </a:xfrm>
          <a:prstGeom prst="rect">
            <a:avLst/>
          </a:prstGeom>
        </p:spPr>
      </p:pic>
      <p:sp>
        <p:nvSpPr>
          <p:cNvPr id="28" name="Rettangolo 27">
            <a:extLst>
              <a:ext uri="{FF2B5EF4-FFF2-40B4-BE49-F238E27FC236}">
                <a16:creationId xmlns:a16="http://schemas.microsoft.com/office/drawing/2014/main" id="{8696060C-0E19-C2B3-A2A9-83B79328655C}"/>
              </a:ext>
            </a:extLst>
          </p:cNvPr>
          <p:cNvSpPr/>
          <p:nvPr/>
        </p:nvSpPr>
        <p:spPr>
          <a:xfrm>
            <a:off x="1758070" y="4732732"/>
            <a:ext cx="1239919" cy="1239919"/>
          </a:xfrm>
          <a:prstGeom prst="rect">
            <a:avLst/>
          </a:prstGeom>
          <a:solidFill>
            <a:srgbClr val="54B4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err="1"/>
              <a:t>Stable</a:t>
            </a:r>
            <a:r>
              <a:rPr lang="it-IT" sz="2000" b="1" dirty="0"/>
              <a:t> </a:t>
            </a:r>
            <a:r>
              <a:rPr lang="it-IT" sz="2000" b="1" dirty="0" err="1"/>
              <a:t>Diffusion</a:t>
            </a:r>
            <a:endParaRPr lang="it-IT" sz="2000" b="1" dirty="0"/>
          </a:p>
          <a:p>
            <a:pPr algn="ctr"/>
            <a:r>
              <a:rPr lang="it-IT" sz="2000" b="1" dirty="0"/>
              <a:t>Image</a:t>
            </a:r>
          </a:p>
        </p:txBody>
      </p:sp>
      <p:pic>
        <p:nvPicPr>
          <p:cNvPr id="29" name="Immagine 28" descr="Immagine che contiene Elementi grafici, schermata, grafica, linea&#10;&#10;Descrizione generata automaticamente">
            <a:extLst>
              <a:ext uri="{FF2B5EF4-FFF2-40B4-BE49-F238E27FC236}">
                <a16:creationId xmlns:a16="http://schemas.microsoft.com/office/drawing/2014/main" id="{93AA7806-704A-9B0B-D0CD-3C315B4D06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9635" y="4863643"/>
            <a:ext cx="952509" cy="952509"/>
          </a:xfrm>
          <a:prstGeom prst="rect">
            <a:avLst/>
          </a:prstGeom>
        </p:spPr>
      </p:pic>
      <p:sp>
        <p:nvSpPr>
          <p:cNvPr id="5" name="Freeform 25">
            <a:extLst>
              <a:ext uri="{FF2B5EF4-FFF2-40B4-BE49-F238E27FC236}">
                <a16:creationId xmlns:a16="http://schemas.microsoft.com/office/drawing/2014/main" id="{94EAB244-8CCA-C4E6-D22A-DDA39D521ADB}"/>
              </a:ext>
            </a:extLst>
          </p:cNvPr>
          <p:cNvSpPr>
            <a:spLocks/>
          </p:cNvSpPr>
          <p:nvPr/>
        </p:nvSpPr>
        <p:spPr bwMode="auto">
          <a:xfrm>
            <a:off x="4943085" y="1712358"/>
            <a:ext cx="2305827" cy="1716642"/>
          </a:xfrm>
          <a:prstGeom prst="roundRect">
            <a:avLst/>
          </a:prstGeom>
          <a:gradFill>
            <a:gsLst>
              <a:gs pos="0">
                <a:srgbClr val="7CEFD8"/>
              </a:gs>
              <a:gs pos="37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3000" b="1" dirty="0">
                <a:solidFill>
                  <a:schemeClr val="bg1"/>
                </a:solidFill>
                <a:latin typeface="Segoe UI" panose="020B0502040204020203" pitchFamily="34" charset="0"/>
                <a:cs typeface="Segoe UI" panose="020B0502040204020203" pitchFamily="34" charset="0"/>
              </a:rPr>
              <a:t>Model</a:t>
            </a:r>
          </a:p>
        </p:txBody>
      </p:sp>
      <p:sp>
        <p:nvSpPr>
          <p:cNvPr id="30" name="Rettangolo 29">
            <a:extLst>
              <a:ext uri="{FF2B5EF4-FFF2-40B4-BE49-F238E27FC236}">
                <a16:creationId xmlns:a16="http://schemas.microsoft.com/office/drawing/2014/main" id="{59365965-D7E7-D547-EBE6-6DD236253CB0}"/>
              </a:ext>
            </a:extLst>
          </p:cNvPr>
          <p:cNvSpPr/>
          <p:nvPr/>
        </p:nvSpPr>
        <p:spPr>
          <a:xfrm>
            <a:off x="1763706" y="4732732"/>
            <a:ext cx="1239919" cy="123991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t>GLIDE</a:t>
            </a:r>
          </a:p>
          <a:p>
            <a:pPr algn="ctr"/>
            <a:r>
              <a:rPr lang="it-IT" sz="2000" b="1" dirty="0"/>
              <a:t>Image</a:t>
            </a:r>
          </a:p>
        </p:txBody>
      </p:sp>
      <p:pic>
        <p:nvPicPr>
          <p:cNvPr id="32" name="Immagine 31" descr="Immagine che contiene simbolo, Elementi grafici&#10;&#10;Descrizione generata automaticamente">
            <a:extLst>
              <a:ext uri="{FF2B5EF4-FFF2-40B4-BE49-F238E27FC236}">
                <a16:creationId xmlns:a16="http://schemas.microsoft.com/office/drawing/2014/main" id="{326033ED-8FD3-198E-2269-C4484404F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365" y="4986217"/>
            <a:ext cx="732948" cy="732948"/>
          </a:xfrm>
          <a:prstGeom prst="rect">
            <a:avLst/>
          </a:prstGeom>
        </p:spPr>
      </p:pic>
      <p:sp>
        <p:nvSpPr>
          <p:cNvPr id="33" name="Rettangolo 32">
            <a:extLst>
              <a:ext uri="{FF2B5EF4-FFF2-40B4-BE49-F238E27FC236}">
                <a16:creationId xmlns:a16="http://schemas.microsoft.com/office/drawing/2014/main" id="{5B8B75D2-5F7A-4BD1-BA89-E453D32BEC11}"/>
              </a:ext>
            </a:extLst>
          </p:cNvPr>
          <p:cNvSpPr/>
          <p:nvPr/>
        </p:nvSpPr>
        <p:spPr>
          <a:xfrm>
            <a:off x="1778946" y="4749466"/>
            <a:ext cx="1239919" cy="1239919"/>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0" b="1" dirty="0"/>
              <a:t>GLIDE</a:t>
            </a:r>
          </a:p>
          <a:p>
            <a:pPr algn="ctr"/>
            <a:r>
              <a:rPr lang="it-IT" sz="2000" b="1" dirty="0"/>
              <a:t>Image</a:t>
            </a:r>
          </a:p>
        </p:txBody>
      </p:sp>
      <p:pic>
        <p:nvPicPr>
          <p:cNvPr id="34" name="Immagine 33" descr="Immagine che contiene simbolo, Elementi grafici&#10;&#10;Descrizione generata automaticamente">
            <a:extLst>
              <a:ext uri="{FF2B5EF4-FFF2-40B4-BE49-F238E27FC236}">
                <a16:creationId xmlns:a16="http://schemas.microsoft.com/office/drawing/2014/main" id="{3CE06547-23E3-15E6-346E-18D15EF4D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605" y="5002951"/>
            <a:ext cx="732948" cy="732948"/>
          </a:xfrm>
          <a:prstGeom prst="rect">
            <a:avLst/>
          </a:prstGeom>
        </p:spPr>
      </p:pic>
      <p:sp>
        <p:nvSpPr>
          <p:cNvPr id="13" name="Freeform 25">
            <a:extLst>
              <a:ext uri="{FF2B5EF4-FFF2-40B4-BE49-F238E27FC236}">
                <a16:creationId xmlns:a16="http://schemas.microsoft.com/office/drawing/2014/main" id="{88EEE60C-B887-36A9-F5E1-2B0556682392}"/>
              </a:ext>
            </a:extLst>
          </p:cNvPr>
          <p:cNvSpPr>
            <a:spLocks/>
          </p:cNvSpPr>
          <p:nvPr/>
        </p:nvSpPr>
        <p:spPr bwMode="auto">
          <a:xfrm>
            <a:off x="4943086" y="4494371"/>
            <a:ext cx="2305827" cy="1716642"/>
          </a:xfrm>
          <a:prstGeom prst="roundRect">
            <a:avLst/>
          </a:prstGeom>
          <a:gradFill>
            <a:gsLst>
              <a:gs pos="0">
                <a:srgbClr val="7CEFD8"/>
              </a:gs>
              <a:gs pos="37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3000" b="1" dirty="0">
                <a:solidFill>
                  <a:schemeClr val="bg1"/>
                </a:solidFill>
                <a:latin typeface="Segoe UI" panose="020B0502040204020203" pitchFamily="34" charset="0"/>
                <a:cs typeface="Segoe UI" panose="020B0502040204020203" pitchFamily="34" charset="0"/>
              </a:rPr>
              <a:t>Model</a:t>
            </a:r>
          </a:p>
        </p:txBody>
      </p:sp>
      <p:grpSp>
        <p:nvGrpSpPr>
          <p:cNvPr id="35" name="Group 93">
            <a:extLst>
              <a:ext uri="{FF2B5EF4-FFF2-40B4-BE49-F238E27FC236}">
                <a16:creationId xmlns:a16="http://schemas.microsoft.com/office/drawing/2014/main" id="{E61911E2-C9F6-CCC7-06CE-9DB9C90067DB}"/>
              </a:ext>
            </a:extLst>
          </p:cNvPr>
          <p:cNvGrpSpPr/>
          <p:nvPr/>
        </p:nvGrpSpPr>
        <p:grpSpPr>
          <a:xfrm rot="15309759">
            <a:off x="9393705" y="-3800895"/>
            <a:ext cx="4736736" cy="6407275"/>
            <a:chOff x="4855953" y="-2833465"/>
            <a:chExt cx="8948964" cy="12105059"/>
          </a:xfrm>
        </p:grpSpPr>
        <p:sp>
          <p:nvSpPr>
            <p:cNvPr id="36" name="Freeform 10">
              <a:extLst>
                <a:ext uri="{FF2B5EF4-FFF2-40B4-BE49-F238E27FC236}">
                  <a16:creationId xmlns:a16="http://schemas.microsoft.com/office/drawing/2014/main" id="{F8973F8A-FBB4-E83B-2507-1585571C3CCA}"/>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1">
              <a:extLst>
                <a:ext uri="{FF2B5EF4-FFF2-40B4-BE49-F238E27FC236}">
                  <a16:creationId xmlns:a16="http://schemas.microsoft.com/office/drawing/2014/main" id="{AC3223FC-489B-87D3-3610-BA031344AE03}"/>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2">
              <a:extLst>
                <a:ext uri="{FF2B5EF4-FFF2-40B4-BE49-F238E27FC236}">
                  <a16:creationId xmlns:a16="http://schemas.microsoft.com/office/drawing/2014/main" id="{5D78902C-176A-834F-FAAE-F8A529C6C403}"/>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93">
            <a:extLst>
              <a:ext uri="{FF2B5EF4-FFF2-40B4-BE49-F238E27FC236}">
                <a16:creationId xmlns:a16="http://schemas.microsoft.com/office/drawing/2014/main" id="{6255F64D-C50A-7C10-C7BC-557D6C87D29E}"/>
              </a:ext>
            </a:extLst>
          </p:cNvPr>
          <p:cNvGrpSpPr/>
          <p:nvPr/>
        </p:nvGrpSpPr>
        <p:grpSpPr>
          <a:xfrm rot="15309759">
            <a:off x="10708245" y="4166097"/>
            <a:ext cx="4736736" cy="6407275"/>
            <a:chOff x="4855953" y="-2833465"/>
            <a:chExt cx="8948964" cy="12105059"/>
          </a:xfrm>
        </p:grpSpPr>
        <p:sp>
          <p:nvSpPr>
            <p:cNvPr id="40" name="Freeform 10">
              <a:extLst>
                <a:ext uri="{FF2B5EF4-FFF2-40B4-BE49-F238E27FC236}">
                  <a16:creationId xmlns:a16="http://schemas.microsoft.com/office/drawing/2014/main" id="{085087B5-DAD0-AF18-D359-D72A18FEB1C2}"/>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1">
              <a:extLst>
                <a:ext uri="{FF2B5EF4-FFF2-40B4-BE49-F238E27FC236}">
                  <a16:creationId xmlns:a16="http://schemas.microsoft.com/office/drawing/2014/main" id="{461D66B5-30AB-9F18-2E84-0F0843D1DA3C}"/>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12">
              <a:extLst>
                <a:ext uri="{FF2B5EF4-FFF2-40B4-BE49-F238E27FC236}">
                  <a16:creationId xmlns:a16="http://schemas.microsoft.com/office/drawing/2014/main" id="{06FB2AB6-22B5-71CB-6FF8-F37539566EA3}"/>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3" name="Group 93">
            <a:extLst>
              <a:ext uri="{FF2B5EF4-FFF2-40B4-BE49-F238E27FC236}">
                <a16:creationId xmlns:a16="http://schemas.microsoft.com/office/drawing/2014/main" id="{37D439C4-5A3C-A7EF-EFBA-51864BA11657}"/>
              </a:ext>
            </a:extLst>
          </p:cNvPr>
          <p:cNvGrpSpPr/>
          <p:nvPr/>
        </p:nvGrpSpPr>
        <p:grpSpPr>
          <a:xfrm rot="15309759">
            <a:off x="-4857936" y="2504263"/>
            <a:ext cx="4736736" cy="6407275"/>
            <a:chOff x="4855953" y="-2833465"/>
            <a:chExt cx="8948964" cy="12105059"/>
          </a:xfrm>
        </p:grpSpPr>
        <p:sp>
          <p:nvSpPr>
            <p:cNvPr id="44" name="Freeform 10">
              <a:extLst>
                <a:ext uri="{FF2B5EF4-FFF2-40B4-BE49-F238E27FC236}">
                  <a16:creationId xmlns:a16="http://schemas.microsoft.com/office/drawing/2014/main" id="{2CE1A3E6-8651-9D58-C7B4-760633F73B22}"/>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1">
              <a:extLst>
                <a:ext uri="{FF2B5EF4-FFF2-40B4-BE49-F238E27FC236}">
                  <a16:creationId xmlns:a16="http://schemas.microsoft.com/office/drawing/2014/main" id="{13684676-967A-BD5B-F5D0-743B72A0AE42}"/>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12">
              <a:extLst>
                <a:ext uri="{FF2B5EF4-FFF2-40B4-BE49-F238E27FC236}">
                  <a16:creationId xmlns:a16="http://schemas.microsoft.com/office/drawing/2014/main" id="{82A06188-6688-1F26-9DCC-F283C842C281}"/>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CasellaDiTesto 1">
            <a:extLst>
              <a:ext uri="{FF2B5EF4-FFF2-40B4-BE49-F238E27FC236}">
                <a16:creationId xmlns:a16="http://schemas.microsoft.com/office/drawing/2014/main" id="{DF56D317-0F23-5E8C-58B5-A5B9F49D5A2D}"/>
              </a:ext>
            </a:extLst>
          </p:cNvPr>
          <p:cNvSpPr txBox="1"/>
          <p:nvPr/>
        </p:nvSpPr>
        <p:spPr>
          <a:xfrm>
            <a:off x="0" y="6527169"/>
            <a:ext cx="8820150" cy="323165"/>
          </a:xfrm>
          <a:prstGeom prst="rect">
            <a:avLst/>
          </a:prstGeom>
          <a:noFill/>
        </p:spPr>
        <p:txBody>
          <a:bodyPr wrap="square">
            <a:spAutoFit/>
          </a:bodyPr>
          <a:lstStyle/>
          <a:p>
            <a:r>
              <a:rPr lang="en-US" sz="1500" i="1" dirty="0">
                <a:solidFill>
                  <a:srgbClr val="002060"/>
                </a:solidFill>
                <a:latin typeface="+mj-lt"/>
                <a:cs typeface="Segoe UI" panose="020B0502040204020203" pitchFamily="34" charset="0"/>
              </a:rPr>
              <a:t>Davide Alessandro Coccomini</a:t>
            </a:r>
            <a:endParaRPr lang="it-IT" sz="1500" dirty="0"/>
          </a:p>
        </p:txBody>
      </p:sp>
    </p:spTree>
    <p:extLst>
      <p:ext uri="{BB962C8B-B14F-4D97-AF65-F5344CB8AC3E}">
        <p14:creationId xmlns:p14="http://schemas.microsoft.com/office/powerpoint/2010/main" val="2444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2.08333E-6 1.48148E-6 L 0.30495 1.48148E-6 " pathEditMode="relative" rAng="0" ptsTypes="AA">
                                      <p:cBhvr>
                                        <p:cTn id="10" dur="2000" fill="hold"/>
                                        <p:tgtEl>
                                          <p:spTgt spid="6"/>
                                        </p:tgtEl>
                                        <p:attrNameLst>
                                          <p:attrName>ppt_x</p:attrName>
                                          <p:attrName>ppt_y</p:attrName>
                                        </p:attrNameLst>
                                      </p:cBhvr>
                                      <p:rCtr x="15247" y="0"/>
                                    </p:animMotion>
                                  </p:childTnLst>
                                </p:cTn>
                              </p:par>
                            </p:childTnLst>
                          </p:cTn>
                        </p:par>
                        <p:par>
                          <p:cTn id="11" fill="hold">
                            <p:stCondLst>
                              <p:cond delay="2500"/>
                            </p:stCondLst>
                            <p:childTnLst>
                              <p:par>
                                <p:cTn id="12" presetID="10" presetClass="entr" presetSubtype="0" fill="hold" grpId="1"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3000"/>
                            </p:stCondLst>
                            <p:childTnLst>
                              <p:par>
                                <p:cTn id="16" presetID="42" presetClass="path" presetSubtype="0" accel="50000" decel="50000" fill="hold" grpId="0" nodeType="afterEffect">
                                  <p:stCondLst>
                                    <p:cond delay="0"/>
                                  </p:stCondLst>
                                  <p:childTnLst>
                                    <p:animMotion origin="layout" path="M -2.08333E-6 1.48148E-6 L 0.30495 1.48148E-6 " pathEditMode="relative" rAng="0" ptsTypes="AA">
                                      <p:cBhvr>
                                        <p:cTn id="17" dur="2000" fill="hold"/>
                                        <p:tgtEl>
                                          <p:spTgt spid="16"/>
                                        </p:tgtEl>
                                        <p:attrNameLst>
                                          <p:attrName>ppt_x</p:attrName>
                                          <p:attrName>ppt_y</p:attrName>
                                        </p:attrNameLst>
                                      </p:cBhvr>
                                      <p:rCtr x="15247" y="0"/>
                                    </p:animMotion>
                                  </p:childTnLst>
                                </p:cTn>
                              </p:par>
                            </p:childTnLst>
                          </p:cTn>
                        </p:par>
                        <p:par>
                          <p:cTn id="18" fill="hold">
                            <p:stCondLst>
                              <p:cond delay="5000"/>
                            </p:stCondLst>
                            <p:childTnLst>
                              <p:par>
                                <p:cTn id="19" presetID="10" presetClass="entr" presetSubtype="0" fill="hold" grpId="1"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5500"/>
                            </p:stCondLst>
                            <p:childTnLst>
                              <p:par>
                                <p:cTn id="23" presetID="42" presetClass="path" presetSubtype="0" accel="50000" decel="50000" fill="hold" grpId="0" nodeType="afterEffect">
                                  <p:stCondLst>
                                    <p:cond delay="0"/>
                                  </p:stCondLst>
                                  <p:childTnLst>
                                    <p:animMotion origin="layout" path="M -2.08333E-6 1.48148E-6 L 0.30495 1.48148E-6 " pathEditMode="relative" rAng="0" ptsTypes="AA">
                                      <p:cBhvr>
                                        <p:cTn id="24" dur="2000" fill="hold"/>
                                        <p:tgtEl>
                                          <p:spTgt spid="17"/>
                                        </p:tgtEl>
                                        <p:attrNameLst>
                                          <p:attrName>ppt_x</p:attrName>
                                          <p:attrName>ppt_y</p:attrName>
                                        </p:attrNameLst>
                                      </p:cBhvr>
                                      <p:rCtr x="15247" y="0"/>
                                    </p:animMotion>
                                  </p:childTnLst>
                                </p:cTn>
                              </p:par>
                              <p:par>
                                <p:cTn id="25" presetID="10" presetClass="entr" presetSubtype="0" fill="hold" grpId="1"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accel="50000" decel="50000" fill="hold" grpId="0" nodeType="withEffect">
                                  <p:stCondLst>
                                    <p:cond delay="0"/>
                                  </p:stCondLst>
                                  <p:childTnLst>
                                    <p:animMotion origin="layout" path="M -1.875E-6 -2.22222E-6 L 0.30495 -2.22222E-6 " pathEditMode="relative" rAng="0" ptsTypes="AA">
                                      <p:cBhvr>
                                        <p:cTn id="29" dur="2000" fill="hold"/>
                                        <p:tgtEl>
                                          <p:spTgt spid="25"/>
                                        </p:tgtEl>
                                        <p:attrNameLst>
                                          <p:attrName>ppt_x</p:attrName>
                                          <p:attrName>ppt_y</p:attrName>
                                        </p:attrNameLst>
                                      </p:cBhvr>
                                      <p:rCtr x="15247" y="0"/>
                                    </p:animMotion>
                                  </p:childTnLst>
                                </p:cTn>
                              </p:par>
                            </p:childTnLst>
                          </p:cTn>
                        </p:par>
                        <p:par>
                          <p:cTn id="30" fill="hold">
                            <p:stCondLst>
                              <p:cond delay="750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8000"/>
                            </p:stCondLst>
                            <p:childTnLst>
                              <p:par>
                                <p:cTn id="35" presetID="10" presetClass="exit" presetSubtype="0" fill="hold" nodeType="afterEffect">
                                  <p:stCondLst>
                                    <p:cond delay="0"/>
                                  </p:stCondLst>
                                  <p:childTnLst>
                                    <p:animEffect transition="out" filter="fade">
                                      <p:cBhvr>
                                        <p:cTn id="36" dur="500"/>
                                        <p:tgtEl>
                                          <p:spTgt spid="27"/>
                                        </p:tgtEl>
                                      </p:cBhvr>
                                    </p:animEffect>
                                    <p:set>
                                      <p:cBhvr>
                                        <p:cTn id="37" dur="1" fill="hold">
                                          <p:stCondLst>
                                            <p:cond delay="499"/>
                                          </p:stCondLst>
                                        </p:cTn>
                                        <p:tgtEl>
                                          <p:spTgt spid="27"/>
                                        </p:tgtEl>
                                        <p:attrNameLst>
                                          <p:attrName>style.visibility</p:attrName>
                                        </p:attrNameLst>
                                      </p:cBhvr>
                                      <p:to>
                                        <p:strVal val="hidden"/>
                                      </p:to>
                                    </p:set>
                                  </p:childTnLst>
                                </p:cTn>
                              </p:par>
                              <p:par>
                                <p:cTn id="38" presetID="10" presetClass="entr" presetSubtype="0" fill="hold" grpId="1" nodeType="withEffect">
                                  <p:stCondLst>
                                    <p:cond delay="100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42" presetClass="path" presetSubtype="0" accel="50000" decel="50000" fill="hold" grpId="0" nodeType="withEffect">
                                  <p:stCondLst>
                                    <p:cond delay="1000"/>
                                  </p:stCondLst>
                                  <p:childTnLst>
                                    <p:animMotion origin="layout" path="M -1.875E-6 -4.07407E-6 L 0.30495 -4.07407E-6 " pathEditMode="relative" rAng="0" ptsTypes="AA">
                                      <p:cBhvr>
                                        <p:cTn id="42" dur="2000" fill="hold"/>
                                        <p:tgtEl>
                                          <p:spTgt spid="28"/>
                                        </p:tgtEl>
                                        <p:attrNameLst>
                                          <p:attrName>ppt_x</p:attrName>
                                          <p:attrName>ppt_y</p:attrName>
                                        </p:attrNameLst>
                                      </p:cBhvr>
                                      <p:rCtr x="15247" y="0"/>
                                    </p:animMotion>
                                  </p:childTnLst>
                                </p:cTn>
                              </p:par>
                            </p:childTnLst>
                          </p:cTn>
                        </p:par>
                        <p:par>
                          <p:cTn id="43" fill="hold">
                            <p:stCondLst>
                              <p:cond delay="11000"/>
                            </p:stCondLst>
                            <p:childTnLst>
                              <p:par>
                                <p:cTn id="44" presetID="10" presetClass="entr" presetSubtype="0"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11500"/>
                            </p:stCondLst>
                            <p:childTnLst>
                              <p:par>
                                <p:cTn id="48" presetID="10" presetClass="exit" presetSubtype="0" fill="hold" nodeType="afterEffect">
                                  <p:stCondLst>
                                    <p:cond delay="0"/>
                                  </p:stCondLst>
                                  <p:childTnLst>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par>
                                <p:cTn id="51" presetID="10" presetClass="entr" presetSubtype="0" fill="hold" grpId="1" nodeType="withEffect">
                                  <p:stCondLst>
                                    <p:cond delay="100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42" presetClass="path" presetSubtype="0" accel="50000" decel="50000" fill="hold" grpId="0" nodeType="withEffect">
                                  <p:stCondLst>
                                    <p:cond delay="1000"/>
                                  </p:stCondLst>
                                  <p:childTnLst>
                                    <p:animMotion origin="layout" path="M -2.08333E-6 1.48148E-6 L 0.30495 1.48148E-6 " pathEditMode="relative" rAng="0" ptsTypes="AA">
                                      <p:cBhvr>
                                        <p:cTn id="55" dur="2000" fill="hold"/>
                                        <p:tgtEl>
                                          <p:spTgt spid="18"/>
                                        </p:tgtEl>
                                        <p:attrNameLst>
                                          <p:attrName>ppt_x</p:attrName>
                                          <p:attrName>ppt_y</p:attrName>
                                        </p:attrNameLst>
                                      </p:cBhvr>
                                      <p:rCtr x="15247" y="0"/>
                                    </p:animMotion>
                                  </p:childTnLst>
                                </p:cTn>
                              </p:par>
                            </p:childTnLst>
                          </p:cTn>
                        </p:par>
                        <p:par>
                          <p:cTn id="56" fill="hold">
                            <p:stCondLst>
                              <p:cond delay="14500"/>
                            </p:stCondLst>
                            <p:childTnLst>
                              <p:par>
                                <p:cTn id="57" presetID="10" presetClass="entr" presetSubtype="0" fill="hold" grpId="1"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42" presetClass="path" presetSubtype="0" accel="50000" decel="50000" fill="hold" grpId="0" nodeType="withEffect">
                                  <p:stCondLst>
                                    <p:cond delay="1000"/>
                                  </p:stCondLst>
                                  <p:childTnLst>
                                    <p:animMotion origin="layout" path="M -2.70833E-6 -4.07407E-6 L 0.30495 -4.07407E-6 " pathEditMode="relative" rAng="0" ptsTypes="AA">
                                      <p:cBhvr>
                                        <p:cTn id="61" dur="2000" fill="hold"/>
                                        <p:tgtEl>
                                          <p:spTgt spid="30"/>
                                        </p:tgtEl>
                                        <p:attrNameLst>
                                          <p:attrName>ppt_x</p:attrName>
                                          <p:attrName>ppt_y</p:attrName>
                                        </p:attrNameLst>
                                      </p:cBhvr>
                                      <p:rCtr x="15247" y="0"/>
                                    </p:animMotion>
                                  </p:childTnLst>
                                </p:cTn>
                              </p:par>
                            </p:childTnLst>
                          </p:cTn>
                        </p:par>
                        <p:par>
                          <p:cTn id="62" fill="hold">
                            <p:stCondLst>
                              <p:cond delay="17500"/>
                            </p:stCondLst>
                            <p:childTnLst>
                              <p:par>
                                <p:cTn id="63" presetID="10" presetClass="entr" presetSubtype="0"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18000"/>
                            </p:stCondLst>
                            <p:childTnLst>
                              <p:par>
                                <p:cTn id="67" presetID="10" presetClass="exit" presetSubtype="0" fill="hold" nodeType="after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childTnLst>
                          </p:cTn>
                        </p:par>
                        <p:par>
                          <p:cTn id="70" fill="hold">
                            <p:stCondLst>
                              <p:cond delay="18500"/>
                            </p:stCondLst>
                            <p:childTnLst>
                              <p:par>
                                <p:cTn id="71" presetID="10" presetClass="entr" presetSubtype="0" fill="hold" grpId="1"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par>
                                <p:cTn id="74" presetID="42" presetClass="path" presetSubtype="0" accel="50000" decel="50000" fill="hold" grpId="0" nodeType="withEffect">
                                  <p:stCondLst>
                                    <p:cond delay="1000"/>
                                  </p:stCondLst>
                                  <p:childTnLst>
                                    <p:animMotion origin="layout" path="M -4.79167E-6 -3.7037E-7 L 0.30495 -3.7037E-7 " pathEditMode="relative" rAng="0" ptsTypes="AA">
                                      <p:cBhvr>
                                        <p:cTn id="75" dur="2000" fill="hold"/>
                                        <p:tgtEl>
                                          <p:spTgt spid="33"/>
                                        </p:tgtEl>
                                        <p:attrNameLst>
                                          <p:attrName>ppt_x</p:attrName>
                                          <p:attrName>ppt_y</p:attrName>
                                        </p:attrNameLst>
                                      </p:cBhvr>
                                      <p:rCtr x="15247" y="0"/>
                                    </p:animMotion>
                                  </p:childTnLst>
                                </p:cTn>
                              </p:par>
                            </p:childTnLst>
                          </p:cTn>
                        </p:par>
                        <p:par>
                          <p:cTn id="76" fill="hold">
                            <p:stCondLst>
                              <p:cond delay="21500"/>
                            </p:stCondLst>
                            <p:childTnLst>
                              <p:par>
                                <p:cTn id="77" presetID="10" presetClass="entr" presetSubtype="0"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par>
                          <p:cTn id="80" fill="hold">
                            <p:stCondLst>
                              <p:cond delay="22000"/>
                            </p:stCondLst>
                            <p:childTnLst>
                              <p:par>
                                <p:cTn id="81" presetID="10" presetClass="exit" presetSubtype="0" fill="hold" nodeType="after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childTnLst>
                          </p:cTn>
                        </p:par>
                        <p:par>
                          <p:cTn id="84" fill="hold">
                            <p:stCondLst>
                              <p:cond delay="22500"/>
                            </p:stCondLst>
                            <p:childTnLst>
                              <p:par>
                                <p:cTn id="85" presetID="10" presetClass="entr" presetSubtype="0" fill="hold" grpId="1"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par>
                          <p:cTn id="88" fill="hold">
                            <p:stCondLst>
                              <p:cond delay="23000"/>
                            </p:stCondLst>
                            <p:childTnLst>
                              <p:par>
                                <p:cTn id="89" presetID="42" presetClass="path" presetSubtype="0" accel="50000" decel="50000" fill="hold" grpId="0" nodeType="afterEffect">
                                  <p:stCondLst>
                                    <p:cond delay="0"/>
                                  </p:stCondLst>
                                  <p:childTnLst>
                                    <p:animMotion origin="layout" path="M -2.08333E-6 -3.33333E-6 L 0.30495 -3.33333E-6 " pathEditMode="relative" rAng="0" ptsTypes="AA">
                                      <p:cBhvr>
                                        <p:cTn id="90" dur="2000" fill="hold"/>
                                        <p:tgtEl>
                                          <p:spTgt spid="19"/>
                                        </p:tgtEl>
                                        <p:attrNameLst>
                                          <p:attrName>ppt_x</p:attrName>
                                          <p:attrName>ppt_y</p:attrName>
                                        </p:attrNameLst>
                                      </p:cBhvr>
                                      <p:rCtr x="15247" y="0"/>
                                    </p:animMotion>
                                  </p:childTnLst>
                                </p:cTn>
                              </p:par>
                            </p:childTnLst>
                          </p:cTn>
                        </p:par>
                        <p:par>
                          <p:cTn id="91" fill="hold">
                            <p:stCondLst>
                              <p:cond delay="25000"/>
                            </p:stCondLst>
                            <p:childTnLst>
                              <p:par>
                                <p:cTn id="92" presetID="10" presetClass="entr" presetSubtype="0" fill="hold" grpId="1" nodeType="after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childTnLst>
                          </p:cTn>
                        </p:par>
                        <p:par>
                          <p:cTn id="95" fill="hold">
                            <p:stCondLst>
                              <p:cond delay="25500"/>
                            </p:stCondLst>
                            <p:childTnLst>
                              <p:par>
                                <p:cTn id="96" presetID="42" presetClass="path" presetSubtype="0" accel="50000" decel="50000" fill="hold" grpId="0" nodeType="afterEffect">
                                  <p:stCondLst>
                                    <p:cond delay="0"/>
                                  </p:stCondLst>
                                  <p:childTnLst>
                                    <p:animMotion origin="layout" path="M -2.08333E-6 1.85185E-6 L 0.30495 1.85185E-6 " pathEditMode="relative" rAng="0" ptsTypes="AA">
                                      <p:cBhvr>
                                        <p:cTn id="97" dur="2000" fill="hold"/>
                                        <p:tgtEl>
                                          <p:spTgt spid="21"/>
                                        </p:tgtEl>
                                        <p:attrNameLst>
                                          <p:attrName>ppt_x</p:attrName>
                                          <p:attrName>ppt_y</p:attrName>
                                        </p:attrNameLst>
                                      </p:cBhvr>
                                      <p:rCtr x="15247" y="0"/>
                                    </p:animMotion>
                                  </p:childTnLst>
                                </p:cTn>
                              </p:par>
                            </p:childTnLst>
                          </p:cTn>
                        </p:par>
                        <p:par>
                          <p:cTn id="98" fill="hold">
                            <p:stCondLst>
                              <p:cond delay="27500"/>
                            </p:stCondLst>
                            <p:childTnLst>
                              <p:par>
                                <p:cTn id="99" presetID="10" presetClass="entr" presetSubtype="0" fill="hold" grpId="1"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500"/>
                                        <p:tgtEl>
                                          <p:spTgt spid="22"/>
                                        </p:tgtEl>
                                      </p:cBhvr>
                                    </p:animEffect>
                                  </p:childTnLst>
                                </p:cTn>
                              </p:par>
                            </p:childTnLst>
                          </p:cTn>
                        </p:par>
                        <p:par>
                          <p:cTn id="102" fill="hold">
                            <p:stCondLst>
                              <p:cond delay="28000"/>
                            </p:stCondLst>
                            <p:childTnLst>
                              <p:par>
                                <p:cTn id="103" presetID="42" presetClass="path" presetSubtype="0" accel="50000" decel="50000" fill="hold" grpId="0" nodeType="afterEffect">
                                  <p:stCondLst>
                                    <p:cond delay="0"/>
                                  </p:stCondLst>
                                  <p:childTnLst>
                                    <p:animMotion origin="layout" path="M -1.875E-6 -3.33333E-6 L 0.30495 -3.33333E-6 " pathEditMode="relative" rAng="0" ptsTypes="AA">
                                      <p:cBhvr>
                                        <p:cTn id="104" dur="2000" fill="hold"/>
                                        <p:tgtEl>
                                          <p:spTgt spid="22"/>
                                        </p:tgtEl>
                                        <p:attrNameLst>
                                          <p:attrName>ppt_x</p:attrName>
                                          <p:attrName>ppt_y</p:attrName>
                                        </p:attrNameLst>
                                      </p:cBhvr>
                                      <p:rCtr x="15247" y="0"/>
                                    </p:animMotion>
                                  </p:childTnLst>
                                </p:cTn>
                              </p:par>
                            </p:childTnLst>
                          </p:cTn>
                        </p:par>
                        <p:par>
                          <p:cTn id="105" fill="hold">
                            <p:stCondLst>
                              <p:cond delay="30000"/>
                            </p:stCondLst>
                            <p:childTnLst>
                              <p:par>
                                <p:cTn id="106" presetID="10" presetClass="entr" presetSubtype="0" fill="hold" grpId="1" nodeType="after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fade">
                                      <p:cBhvr>
                                        <p:cTn id="108" dur="500"/>
                                        <p:tgtEl>
                                          <p:spTgt spid="23"/>
                                        </p:tgtEl>
                                      </p:cBhvr>
                                    </p:animEffect>
                                  </p:childTnLst>
                                </p:cTn>
                              </p:par>
                            </p:childTnLst>
                          </p:cTn>
                        </p:par>
                        <p:par>
                          <p:cTn id="109" fill="hold">
                            <p:stCondLst>
                              <p:cond delay="30500"/>
                            </p:stCondLst>
                            <p:childTnLst>
                              <p:par>
                                <p:cTn id="110" presetID="42" presetClass="path" presetSubtype="0" accel="50000" decel="50000" fill="hold" grpId="0" nodeType="afterEffect">
                                  <p:stCondLst>
                                    <p:cond delay="0"/>
                                  </p:stCondLst>
                                  <p:childTnLst>
                                    <p:animMotion origin="layout" path="M -1.875E-6 -3.7037E-6 L 0.30495 -3.7037E-6 " pathEditMode="relative" rAng="0" ptsTypes="AA">
                                      <p:cBhvr>
                                        <p:cTn id="111" dur="2000" fill="hold"/>
                                        <p:tgtEl>
                                          <p:spTgt spid="23"/>
                                        </p:tgtEl>
                                        <p:attrNameLst>
                                          <p:attrName>ppt_x</p:attrName>
                                          <p:attrName>ppt_y</p:attrName>
                                        </p:attrNameLst>
                                      </p:cBhvr>
                                      <p:rCtr x="15247" y="0"/>
                                    </p:animMotion>
                                  </p:childTnLst>
                                </p:cTn>
                              </p:par>
                            </p:childTnLst>
                          </p:cTn>
                        </p:par>
                        <p:par>
                          <p:cTn id="112" fill="hold">
                            <p:stCondLst>
                              <p:cond delay="32500"/>
                            </p:stCondLst>
                            <p:childTnLst>
                              <p:par>
                                <p:cTn id="113" presetID="10" presetClass="entr" presetSubtype="0" fill="hold" grpId="1" nodeType="after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33000"/>
                            </p:stCondLst>
                            <p:childTnLst>
                              <p:par>
                                <p:cTn id="117" presetID="42" presetClass="path" presetSubtype="0" accel="50000" decel="50000" fill="hold" grpId="0" nodeType="afterEffect">
                                  <p:stCondLst>
                                    <p:cond delay="0"/>
                                  </p:stCondLst>
                                  <p:childTnLst>
                                    <p:animMotion origin="layout" path="M -1.875E-6 -3.7037E-7 L 0.30495 -3.7037E-7 " pathEditMode="relative" rAng="0" ptsTypes="AA">
                                      <p:cBhvr>
                                        <p:cTn id="118" dur="2000" fill="hold"/>
                                        <p:tgtEl>
                                          <p:spTgt spid="24"/>
                                        </p:tgtEl>
                                        <p:attrNameLst>
                                          <p:attrName>ppt_x</p:attrName>
                                          <p:attrName>ppt_y</p:attrName>
                                        </p:attrNameLst>
                                      </p:cBhvr>
                                      <p:rCtr x="152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6" grpId="0" animBg="1"/>
      <p:bldP spid="16" grpId="1" animBg="1"/>
      <p:bldP spid="17" grpId="0" animBg="1"/>
      <p:bldP spid="17" grpId="1" animBg="1"/>
      <p:bldP spid="18" grpId="0" animBg="1"/>
      <p:bldP spid="18" grpId="1" animBg="1"/>
      <p:bldP spid="19" grpId="0" animBg="1"/>
      <p:bldP spid="19"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8" grpId="0" animBg="1"/>
      <p:bldP spid="28" grpId="1" animBg="1"/>
      <p:bldP spid="30" grpId="0" animBg="1"/>
      <p:bldP spid="30" grpId="1" animBg="1"/>
      <p:bldP spid="33" grpId="0" animBg="1"/>
      <p:bldP spid="3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baseball, gioco atletico, Uniforme sportiva, sport&#10;&#10;Descrizione generata automaticamente">
            <a:extLst>
              <a:ext uri="{FF2B5EF4-FFF2-40B4-BE49-F238E27FC236}">
                <a16:creationId xmlns:a16="http://schemas.microsoft.com/office/drawing/2014/main" id="{3C04EEC6-24A1-618D-358C-DEFA5CA5F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034" y="1158240"/>
            <a:ext cx="2846510" cy="2846510"/>
          </a:xfrm>
          <a:prstGeom prst="rect">
            <a:avLst/>
          </a:prstGeom>
        </p:spPr>
      </p:pic>
      <p:pic>
        <p:nvPicPr>
          <p:cNvPr id="6" name="Immagine 5">
            <a:extLst>
              <a:ext uri="{FF2B5EF4-FFF2-40B4-BE49-F238E27FC236}">
                <a16:creationId xmlns:a16="http://schemas.microsoft.com/office/drawing/2014/main" id="{858D6D55-E510-8CD8-8A02-C1C863AABB08}"/>
              </a:ext>
            </a:extLst>
          </p:cNvPr>
          <p:cNvPicPr>
            <a:picLocks noChangeAspect="1"/>
          </p:cNvPicPr>
          <p:nvPr/>
        </p:nvPicPr>
        <p:blipFill>
          <a:blip r:embed="rId3"/>
          <a:stretch>
            <a:fillRect/>
          </a:stretch>
        </p:blipFill>
        <p:spPr>
          <a:xfrm>
            <a:off x="696346" y="4152803"/>
            <a:ext cx="2714625" cy="2266950"/>
          </a:xfrm>
          <a:prstGeom prst="rect">
            <a:avLst/>
          </a:prstGeom>
        </p:spPr>
      </p:pic>
      <p:pic>
        <p:nvPicPr>
          <p:cNvPr id="8" name="Immagine 7">
            <a:extLst>
              <a:ext uri="{FF2B5EF4-FFF2-40B4-BE49-F238E27FC236}">
                <a16:creationId xmlns:a16="http://schemas.microsoft.com/office/drawing/2014/main" id="{7061A4FE-1757-73D8-5D2C-3B39C1AC3248}"/>
              </a:ext>
            </a:extLst>
          </p:cNvPr>
          <p:cNvPicPr>
            <a:picLocks noChangeAspect="1"/>
          </p:cNvPicPr>
          <p:nvPr/>
        </p:nvPicPr>
        <p:blipFill>
          <a:blip r:embed="rId4"/>
          <a:stretch>
            <a:fillRect/>
          </a:stretch>
        </p:blipFill>
        <p:spPr>
          <a:xfrm>
            <a:off x="8781031" y="4464270"/>
            <a:ext cx="3032097" cy="1955483"/>
          </a:xfrm>
          <a:prstGeom prst="rect">
            <a:avLst/>
          </a:prstGeom>
        </p:spPr>
      </p:pic>
      <p:pic>
        <p:nvPicPr>
          <p:cNvPr id="10" name="Immagine 9">
            <a:extLst>
              <a:ext uri="{FF2B5EF4-FFF2-40B4-BE49-F238E27FC236}">
                <a16:creationId xmlns:a16="http://schemas.microsoft.com/office/drawing/2014/main" id="{49329204-5159-5A31-C283-F3843FAFA99E}"/>
              </a:ext>
            </a:extLst>
          </p:cNvPr>
          <p:cNvPicPr>
            <a:picLocks noChangeAspect="1"/>
          </p:cNvPicPr>
          <p:nvPr/>
        </p:nvPicPr>
        <p:blipFill>
          <a:blip r:embed="rId5"/>
          <a:stretch>
            <a:fillRect/>
          </a:stretch>
        </p:blipFill>
        <p:spPr>
          <a:xfrm>
            <a:off x="5135401" y="4341835"/>
            <a:ext cx="2283145" cy="2077918"/>
          </a:xfrm>
          <a:prstGeom prst="rect">
            <a:avLst/>
          </a:prstGeom>
        </p:spPr>
      </p:pic>
      <p:sp>
        <p:nvSpPr>
          <p:cNvPr id="11" name="TextBox 345">
            <a:extLst>
              <a:ext uri="{FF2B5EF4-FFF2-40B4-BE49-F238E27FC236}">
                <a16:creationId xmlns:a16="http://schemas.microsoft.com/office/drawing/2014/main" id="{8F75F602-73B8-B903-E5A8-094E0B8E34E1}"/>
              </a:ext>
            </a:extLst>
          </p:cNvPr>
          <p:cNvSpPr txBox="1"/>
          <p:nvPr/>
        </p:nvSpPr>
        <p:spPr>
          <a:xfrm>
            <a:off x="1546008" y="291594"/>
            <a:ext cx="9458561" cy="615553"/>
          </a:xfrm>
          <a:prstGeom prst="rect">
            <a:avLst/>
          </a:prstGeom>
          <a:noFill/>
        </p:spPr>
        <p:txBody>
          <a:bodyPr wrap="square" lIns="0" tIns="0" rIns="0" bIns="0" rtlCol="0">
            <a:spAutoFit/>
          </a:bodyPr>
          <a:lstStyle/>
          <a:p>
            <a:pPr algn="ctr"/>
            <a:r>
              <a:rPr lang="en-US" sz="4000" b="1" dirty="0">
                <a:solidFill>
                  <a:srgbClr val="002060"/>
                </a:solidFill>
                <a:latin typeface="Segoe UI" panose="020B0502040204020203" pitchFamily="34" charset="0"/>
                <a:cs typeface="Segoe UI" panose="020B0502040204020203" pitchFamily="34" charset="0"/>
              </a:rPr>
              <a:t>Detect the artifacts and inconsistencies</a:t>
            </a:r>
          </a:p>
        </p:txBody>
      </p:sp>
      <p:grpSp>
        <p:nvGrpSpPr>
          <p:cNvPr id="12" name="Group 93">
            <a:extLst>
              <a:ext uri="{FF2B5EF4-FFF2-40B4-BE49-F238E27FC236}">
                <a16:creationId xmlns:a16="http://schemas.microsoft.com/office/drawing/2014/main" id="{DC827216-4884-7CBC-2483-B271D444E8CA}"/>
              </a:ext>
            </a:extLst>
          </p:cNvPr>
          <p:cNvGrpSpPr/>
          <p:nvPr/>
        </p:nvGrpSpPr>
        <p:grpSpPr>
          <a:xfrm rot="15309759">
            <a:off x="11344426" y="-1819881"/>
            <a:ext cx="4736736" cy="6407275"/>
            <a:chOff x="4855953" y="-2833465"/>
            <a:chExt cx="8948964" cy="12105059"/>
          </a:xfrm>
        </p:grpSpPr>
        <p:sp>
          <p:nvSpPr>
            <p:cNvPr id="13" name="Freeform 10">
              <a:extLst>
                <a:ext uri="{FF2B5EF4-FFF2-40B4-BE49-F238E27FC236}">
                  <a16:creationId xmlns:a16="http://schemas.microsoft.com/office/drawing/2014/main" id="{76917467-C0A9-3C4A-9CC5-B0ED783F755F}"/>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B0F5909C-7413-C0CD-4E82-FDD2D6D81FBA}"/>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12">
              <a:extLst>
                <a:ext uri="{FF2B5EF4-FFF2-40B4-BE49-F238E27FC236}">
                  <a16:creationId xmlns:a16="http://schemas.microsoft.com/office/drawing/2014/main" id="{1AE837B7-FDE1-29B0-4119-A0AE0B2A8845}"/>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93">
            <a:extLst>
              <a:ext uri="{FF2B5EF4-FFF2-40B4-BE49-F238E27FC236}">
                <a16:creationId xmlns:a16="http://schemas.microsoft.com/office/drawing/2014/main" id="{B1B8F1A1-07BC-73EE-192C-CBE39760B1AF}"/>
              </a:ext>
            </a:extLst>
          </p:cNvPr>
          <p:cNvGrpSpPr/>
          <p:nvPr/>
        </p:nvGrpSpPr>
        <p:grpSpPr>
          <a:xfrm rot="15309759">
            <a:off x="-3658381" y="-93864"/>
            <a:ext cx="4736736" cy="6407275"/>
            <a:chOff x="4855953" y="-2833465"/>
            <a:chExt cx="8948964" cy="12105059"/>
          </a:xfrm>
        </p:grpSpPr>
        <p:sp>
          <p:nvSpPr>
            <p:cNvPr id="17" name="Freeform 10">
              <a:extLst>
                <a:ext uri="{FF2B5EF4-FFF2-40B4-BE49-F238E27FC236}">
                  <a16:creationId xmlns:a16="http://schemas.microsoft.com/office/drawing/2014/main" id="{81A6C2BF-3187-DC26-B23E-08743B16E16C}"/>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1">
              <a:extLst>
                <a:ext uri="{FF2B5EF4-FFF2-40B4-BE49-F238E27FC236}">
                  <a16:creationId xmlns:a16="http://schemas.microsoft.com/office/drawing/2014/main" id="{792B75E6-BE8D-0DB7-CB22-06232CEA1C5C}"/>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2">
              <a:extLst>
                <a:ext uri="{FF2B5EF4-FFF2-40B4-BE49-F238E27FC236}">
                  <a16:creationId xmlns:a16="http://schemas.microsoft.com/office/drawing/2014/main" id="{97A5354C-49A3-77BF-796D-38CF650CA8E9}"/>
                </a:ext>
              </a:extLst>
            </p:cNvPr>
            <p:cNvSpPr>
              <a:spLocks/>
            </p:cNvSpPr>
            <p:nvPr/>
          </p:nvSpPr>
          <p:spPr bwMode="auto">
            <a:xfrm rot="9420272">
              <a:off x="5218812" y="-1993837"/>
              <a:ext cx="7570427"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CasellaDiTesto 1">
            <a:extLst>
              <a:ext uri="{FF2B5EF4-FFF2-40B4-BE49-F238E27FC236}">
                <a16:creationId xmlns:a16="http://schemas.microsoft.com/office/drawing/2014/main" id="{7DD0BC07-76C4-4125-D950-51F1DDD817FB}"/>
              </a:ext>
            </a:extLst>
          </p:cNvPr>
          <p:cNvSpPr txBox="1"/>
          <p:nvPr/>
        </p:nvSpPr>
        <p:spPr>
          <a:xfrm>
            <a:off x="0" y="6527169"/>
            <a:ext cx="8820150" cy="323165"/>
          </a:xfrm>
          <a:prstGeom prst="rect">
            <a:avLst/>
          </a:prstGeom>
          <a:noFill/>
        </p:spPr>
        <p:txBody>
          <a:bodyPr wrap="square">
            <a:spAutoFit/>
          </a:bodyPr>
          <a:lstStyle/>
          <a:p>
            <a:r>
              <a:rPr lang="en-US" sz="1500" i="1" dirty="0">
                <a:solidFill>
                  <a:srgbClr val="002060"/>
                </a:solidFill>
                <a:latin typeface="+mj-lt"/>
                <a:cs typeface="Segoe UI" panose="020B0502040204020203" pitchFamily="34" charset="0"/>
              </a:rPr>
              <a:t>Davide Alessandro Coccomini</a:t>
            </a:r>
            <a:endParaRPr lang="it-IT" sz="1500" dirty="0"/>
          </a:p>
        </p:txBody>
      </p:sp>
    </p:spTree>
    <p:extLst>
      <p:ext uri="{BB962C8B-B14F-4D97-AF65-F5344CB8AC3E}">
        <p14:creationId xmlns:p14="http://schemas.microsoft.com/office/powerpoint/2010/main" val="203553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11520</TotalTime>
  <Words>893</Words>
  <Application>Microsoft Office PowerPoint</Application>
  <PresentationFormat>Widescreen</PresentationFormat>
  <Paragraphs>221</Paragraphs>
  <Slides>25</Slides>
  <Notes>6</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25</vt:i4>
      </vt:variant>
    </vt:vector>
  </HeadingPairs>
  <TitlesOfParts>
    <vt:vector size="32" baseType="lpstr">
      <vt:lpstr>Arial</vt:lpstr>
      <vt:lpstr>Calibri</vt:lpstr>
      <vt:lpstr>Calibri Light</vt:lpstr>
      <vt:lpstr>Fira Sans</vt:lpstr>
      <vt:lpstr>Roboto</vt:lpstr>
      <vt:lpstr>Segoe UI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 pramadita</dc:creator>
  <cp:lastModifiedBy>Davide Alessandro Coccomini</cp:lastModifiedBy>
  <cp:revision>401</cp:revision>
  <dcterms:created xsi:type="dcterms:W3CDTF">2018-01-29T07:36:00Z</dcterms:created>
  <dcterms:modified xsi:type="dcterms:W3CDTF">2023-10-02T05:30:27Z</dcterms:modified>
</cp:coreProperties>
</file>